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5"/>
  </p:notesMasterIdLst>
  <p:sldIdLst>
    <p:sldId id="332" r:id="rId3"/>
    <p:sldId id="334" r:id="rId4"/>
    <p:sldId id="333" r:id="rId5"/>
    <p:sldId id="314" r:id="rId6"/>
    <p:sldId id="335" r:id="rId7"/>
    <p:sldId id="297" r:id="rId8"/>
    <p:sldId id="287" r:id="rId9"/>
    <p:sldId id="337" r:id="rId10"/>
    <p:sldId id="338" r:id="rId11"/>
    <p:sldId id="272" r:id="rId12"/>
    <p:sldId id="278" r:id="rId13"/>
    <p:sldId id="312" r:id="rId14"/>
    <p:sldId id="313" r:id="rId15"/>
    <p:sldId id="321" r:id="rId16"/>
    <p:sldId id="315" r:id="rId17"/>
    <p:sldId id="318" r:id="rId18"/>
    <p:sldId id="319" r:id="rId19"/>
    <p:sldId id="317" r:id="rId20"/>
    <p:sldId id="289" r:id="rId21"/>
    <p:sldId id="323" r:id="rId22"/>
    <p:sldId id="339" r:id="rId23"/>
    <p:sldId id="29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5A328D-6066-44DB-A26D-AD60B3B0CB09}" type="datetimeFigureOut">
              <a:rPr lang="en-US" smtClean="0"/>
              <a:t>6/24/2015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84C411-7C56-4504-B3C5-8D420C5F291E}" type="slidenum">
              <a:rPr lang="en-US" smtClean="0"/>
              <a:t>‹#›</a:t>
            </a:fld>
            <a:endParaRPr lang="en-US"/>
          </a:p>
        </p:txBody>
      </p:sp>
    </p:spTree>
    <p:extLst>
      <p:ext uri="{BB962C8B-B14F-4D97-AF65-F5344CB8AC3E}">
        <p14:creationId xmlns:p14="http://schemas.microsoft.com/office/powerpoint/2010/main" val="485002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4C411-7C56-4504-B3C5-8D420C5F291E}" type="slidenum">
              <a:rPr lang="en-US" smtClean="0"/>
              <a:t>3</a:t>
            </a:fld>
            <a:endParaRPr lang="en-US"/>
          </a:p>
        </p:txBody>
      </p:sp>
    </p:spTree>
    <p:extLst>
      <p:ext uri="{BB962C8B-B14F-4D97-AF65-F5344CB8AC3E}">
        <p14:creationId xmlns:p14="http://schemas.microsoft.com/office/powerpoint/2010/main" val="2266659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4C411-7C56-4504-B3C5-8D420C5F291E}" type="slidenum">
              <a:rPr lang="en-US" smtClean="0"/>
              <a:t>8</a:t>
            </a:fld>
            <a:endParaRPr lang="en-US"/>
          </a:p>
        </p:txBody>
      </p:sp>
    </p:spTree>
    <p:extLst>
      <p:ext uri="{BB962C8B-B14F-4D97-AF65-F5344CB8AC3E}">
        <p14:creationId xmlns:p14="http://schemas.microsoft.com/office/powerpoint/2010/main" val="209057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will be shown. The SS will be asked to pronounce the word. If it is needed teacher can help. Then  the picture and the sentence will be shown and asked to guess the meaning. After that the meaning will be shown. Then the teacher can ask the students to make a sentence of their own. In the same way, slide no. 8-12 can be conducted.</a:t>
            </a:r>
            <a:endParaRPr lang="en-US" dirty="0" smtClean="0"/>
          </a:p>
        </p:txBody>
      </p:sp>
      <p:sp>
        <p:nvSpPr>
          <p:cNvPr id="4" name="Slide Number Placeholder 3"/>
          <p:cNvSpPr>
            <a:spLocks noGrp="1"/>
          </p:cNvSpPr>
          <p:nvPr>
            <p:ph type="sldNum" sz="quarter" idx="10"/>
          </p:nvPr>
        </p:nvSpPr>
        <p:spPr/>
        <p:txBody>
          <a:bodyPr/>
          <a:lstStyle/>
          <a:p>
            <a:fld id="{D684C411-7C56-4504-B3C5-8D420C5F291E}" type="slidenum">
              <a:rPr lang="en-US" smtClean="0"/>
              <a:t>9</a:t>
            </a:fld>
            <a:endParaRPr lang="en-US"/>
          </a:p>
        </p:txBody>
      </p:sp>
    </p:spTree>
    <p:extLst>
      <p:ext uri="{BB962C8B-B14F-4D97-AF65-F5344CB8AC3E}">
        <p14:creationId xmlns:p14="http://schemas.microsoft.com/office/powerpoint/2010/main" val="2887397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teacher can ask the students</a:t>
            </a:r>
            <a:r>
              <a:rPr lang="en-US" baseline="0" dirty="0" smtClean="0"/>
              <a:t> to describe the pictures.</a:t>
            </a:r>
            <a:endParaRPr lang="en-US" dirty="0"/>
          </a:p>
        </p:txBody>
      </p:sp>
      <p:sp>
        <p:nvSpPr>
          <p:cNvPr id="4" name="Slide Number Placeholder 3"/>
          <p:cNvSpPr>
            <a:spLocks noGrp="1"/>
          </p:cNvSpPr>
          <p:nvPr>
            <p:ph type="sldNum" sz="quarter" idx="10"/>
          </p:nvPr>
        </p:nvSpPr>
        <p:spPr/>
        <p:txBody>
          <a:bodyPr/>
          <a:lstStyle/>
          <a:p>
            <a:fld id="{D684C411-7C56-4504-B3C5-8D420C5F291E}" type="slidenum">
              <a:rPr lang="en-US" smtClean="0"/>
              <a:t>14</a:t>
            </a:fld>
            <a:endParaRPr lang="en-US"/>
          </a:p>
        </p:txBody>
      </p:sp>
    </p:spTree>
    <p:extLst>
      <p:ext uri="{BB962C8B-B14F-4D97-AF65-F5344CB8AC3E}">
        <p14:creationId xmlns:p14="http://schemas.microsoft.com/office/powerpoint/2010/main" val="630760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4C411-7C56-4504-B3C5-8D420C5F291E}" type="slidenum">
              <a:rPr lang="en-US" smtClean="0"/>
              <a:t>15</a:t>
            </a:fld>
            <a:endParaRPr lang="en-US"/>
          </a:p>
        </p:txBody>
      </p:sp>
    </p:spTree>
    <p:extLst>
      <p:ext uri="{BB962C8B-B14F-4D97-AF65-F5344CB8AC3E}">
        <p14:creationId xmlns:p14="http://schemas.microsoft.com/office/powerpoint/2010/main" val="1694343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Answers may vary here.</a:t>
            </a:r>
            <a:endParaRPr lang="en-US" dirty="0"/>
          </a:p>
        </p:txBody>
      </p:sp>
      <p:sp>
        <p:nvSpPr>
          <p:cNvPr id="4" name="Slide Number Placeholder 3"/>
          <p:cNvSpPr>
            <a:spLocks noGrp="1"/>
          </p:cNvSpPr>
          <p:nvPr>
            <p:ph type="sldNum" sz="quarter" idx="10"/>
          </p:nvPr>
        </p:nvSpPr>
        <p:spPr/>
        <p:txBody>
          <a:bodyPr/>
          <a:lstStyle/>
          <a:p>
            <a:fld id="{D684C411-7C56-4504-B3C5-8D420C5F291E}" type="slidenum">
              <a:rPr lang="en-US" smtClean="0"/>
              <a:t>16</a:t>
            </a:fld>
            <a:endParaRPr lang="en-US"/>
          </a:p>
        </p:txBody>
      </p:sp>
    </p:spTree>
    <p:extLst>
      <p:ext uri="{BB962C8B-B14F-4D97-AF65-F5344CB8AC3E}">
        <p14:creationId xmlns:p14="http://schemas.microsoft.com/office/powerpoint/2010/main" val="468796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Answers may vary here.</a:t>
            </a:r>
          </a:p>
          <a:p>
            <a:endParaRPr lang="en-US" dirty="0"/>
          </a:p>
        </p:txBody>
      </p:sp>
      <p:sp>
        <p:nvSpPr>
          <p:cNvPr id="4" name="Slide Number Placeholder 3"/>
          <p:cNvSpPr>
            <a:spLocks noGrp="1"/>
          </p:cNvSpPr>
          <p:nvPr>
            <p:ph type="sldNum" sz="quarter" idx="10"/>
          </p:nvPr>
        </p:nvSpPr>
        <p:spPr/>
        <p:txBody>
          <a:bodyPr/>
          <a:lstStyle/>
          <a:p>
            <a:fld id="{D684C411-7C56-4504-B3C5-8D420C5F291E}" type="slidenum">
              <a:rPr lang="en-US" smtClean="0"/>
              <a:t>17</a:t>
            </a:fld>
            <a:endParaRPr lang="en-US"/>
          </a:p>
        </p:txBody>
      </p:sp>
    </p:spTree>
    <p:extLst>
      <p:ext uri="{BB962C8B-B14F-4D97-AF65-F5344CB8AC3E}">
        <p14:creationId xmlns:p14="http://schemas.microsoft.com/office/powerpoint/2010/main" val="3980148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Answers may vary here.</a:t>
            </a:r>
          </a:p>
          <a:p>
            <a:endParaRPr lang="en-US" dirty="0"/>
          </a:p>
        </p:txBody>
      </p:sp>
      <p:sp>
        <p:nvSpPr>
          <p:cNvPr id="4" name="Slide Number Placeholder 3"/>
          <p:cNvSpPr>
            <a:spLocks noGrp="1"/>
          </p:cNvSpPr>
          <p:nvPr>
            <p:ph type="sldNum" sz="quarter" idx="10"/>
          </p:nvPr>
        </p:nvSpPr>
        <p:spPr/>
        <p:txBody>
          <a:bodyPr/>
          <a:lstStyle/>
          <a:p>
            <a:fld id="{D684C411-7C56-4504-B3C5-8D420C5F291E}" type="slidenum">
              <a:rPr lang="en-US" smtClean="0"/>
              <a:t>18</a:t>
            </a:fld>
            <a:endParaRPr lang="en-US"/>
          </a:p>
        </p:txBody>
      </p:sp>
    </p:spTree>
    <p:extLst>
      <p:ext uri="{BB962C8B-B14F-4D97-AF65-F5344CB8AC3E}">
        <p14:creationId xmlns:p14="http://schemas.microsoft.com/office/powerpoint/2010/main" val="4177010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6/24/2015</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6/24/2015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6/24/2015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6/24/2015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6/24/2015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6/24/2015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6/24/2015</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6/24/2015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6/24/2015</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6/24/2015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6/24/2015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6/24/2015</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jpeg"/><Relationship Id="rId5" Type="http://schemas.openxmlformats.org/officeDocument/2006/relationships/image" Target="../media/image12.pn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7.xml"/><Relationship Id="rId7" Type="http://schemas.openxmlformats.org/officeDocument/2006/relationships/image" Target="../media/image1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2.xml"/><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0" y="13854"/>
            <a:ext cx="9144000" cy="6858000"/>
          </a:xfrm>
          <a:prstGeom prst="rect">
            <a:avLst/>
          </a:prstGeom>
        </p:spPr>
      </p:pic>
      <p:grpSp>
        <p:nvGrpSpPr>
          <p:cNvPr id="2" name="Group 1"/>
          <p:cNvGrpSpPr/>
          <p:nvPr/>
        </p:nvGrpSpPr>
        <p:grpSpPr>
          <a:xfrm>
            <a:off x="-32330" y="-27709"/>
            <a:ext cx="9180943" cy="6885709"/>
            <a:chOff x="-32330" y="-27709"/>
            <a:chExt cx="9180943" cy="6885709"/>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30" y="-27709"/>
              <a:ext cx="9180943" cy="6885709"/>
            </a:xfrm>
            <a:prstGeom prst="rect">
              <a:avLst/>
            </a:prstGeom>
          </p:spPr>
        </p:pic>
        <p:sp>
          <p:nvSpPr>
            <p:cNvPr id="9" name="Rectangle 8"/>
            <p:cNvSpPr/>
            <p:nvPr/>
          </p:nvSpPr>
          <p:spPr>
            <a:xfrm>
              <a:off x="3024208" y="76200"/>
              <a:ext cx="785792" cy="1569660"/>
            </a:xfrm>
            <a:prstGeom prst="rect">
              <a:avLst/>
            </a:prstGeom>
            <a:noFill/>
          </p:spPr>
          <p:txBody>
            <a:bodyPr wrap="none" lIns="91440" tIns="45720" rIns="91440" bIns="45720">
              <a:spAutoFit/>
            </a:bodyPr>
            <a:lstStyle/>
            <a:p>
              <a:pPr algn="ctr"/>
              <a:r>
                <a:rPr lang="en-US" sz="9600" b="1" dirty="0">
                  <a:ln w="1905"/>
                  <a:solidFill>
                    <a:schemeClr val="bg1"/>
                  </a:solidFill>
                  <a:effectLst>
                    <a:innerShdw blurRad="69850" dist="43180" dir="5400000">
                      <a:srgbClr val="000000">
                        <a:alpha val="65000"/>
                      </a:srgbClr>
                    </a:innerShdw>
                  </a:effectLst>
                  <a:cs typeface="Times New Roman" panose="02020603050405020304" pitchFamily="18" charset="0"/>
                </a:rPr>
                <a:t>E</a:t>
              </a:r>
              <a:endParaRPr lang="en-US" sz="9600" b="1" cap="none" spc="0" dirty="0">
                <a:ln w="1905"/>
                <a:solidFill>
                  <a:schemeClr val="bg1"/>
                </a:solidFill>
                <a:effectLst>
                  <a:innerShdw blurRad="69850" dist="43180" dir="5400000">
                    <a:srgbClr val="000000">
                      <a:alpha val="65000"/>
                    </a:srgbClr>
                  </a:innerShdw>
                </a:effectLst>
                <a:cs typeface="Times New Roman" panose="02020603050405020304" pitchFamily="18" charset="0"/>
              </a:endParaRPr>
            </a:p>
          </p:txBody>
        </p:sp>
        <p:sp>
          <p:nvSpPr>
            <p:cNvPr id="10" name="Rectangle 9"/>
            <p:cNvSpPr/>
            <p:nvPr/>
          </p:nvSpPr>
          <p:spPr>
            <a:xfrm>
              <a:off x="3633751" y="77450"/>
              <a:ext cx="705642" cy="1569660"/>
            </a:xfrm>
            <a:prstGeom prst="rect">
              <a:avLst/>
            </a:prstGeom>
            <a:noFill/>
          </p:spPr>
          <p:txBody>
            <a:bodyPr wrap="none" lIns="91440" tIns="45720" rIns="91440" bIns="45720">
              <a:spAutoFit/>
            </a:bodyPr>
            <a:lstStyle/>
            <a:p>
              <a:pPr algn="ctr"/>
              <a:r>
                <a:rPr lang="en-US" sz="9600" b="1" dirty="0">
                  <a:ln w="1905"/>
                  <a:solidFill>
                    <a:schemeClr val="bg1"/>
                  </a:solidFill>
                  <a:effectLst>
                    <a:innerShdw blurRad="69850" dist="43180" dir="5400000">
                      <a:srgbClr val="000000">
                        <a:alpha val="65000"/>
                      </a:srgbClr>
                    </a:innerShdw>
                  </a:effectLst>
                  <a:cs typeface="Times New Roman" panose="02020603050405020304" pitchFamily="18" charset="0"/>
                </a:rPr>
                <a:t>L</a:t>
              </a:r>
              <a:endParaRPr lang="en-US" sz="9600" b="1" cap="none" spc="0" dirty="0">
                <a:ln w="1905"/>
                <a:solidFill>
                  <a:schemeClr val="bg1"/>
                </a:solidFill>
                <a:effectLst>
                  <a:innerShdw blurRad="69850" dist="43180" dir="5400000">
                    <a:srgbClr val="000000">
                      <a:alpha val="65000"/>
                    </a:srgbClr>
                  </a:innerShdw>
                </a:effectLst>
                <a:cs typeface="Times New Roman" panose="02020603050405020304" pitchFamily="18" charset="0"/>
              </a:endParaRPr>
            </a:p>
          </p:txBody>
        </p:sp>
        <p:sp>
          <p:nvSpPr>
            <p:cNvPr id="11" name="Rectangle 10"/>
            <p:cNvSpPr/>
            <p:nvPr/>
          </p:nvSpPr>
          <p:spPr>
            <a:xfrm>
              <a:off x="1985265" y="76200"/>
              <a:ext cx="1300356" cy="1569660"/>
            </a:xfrm>
            <a:prstGeom prst="rect">
              <a:avLst/>
            </a:prstGeom>
            <a:noFill/>
          </p:spPr>
          <p:txBody>
            <a:bodyPr wrap="none" lIns="91440" tIns="45720" rIns="91440" bIns="45720">
              <a:spAutoFit/>
            </a:bodyPr>
            <a:lstStyle/>
            <a:p>
              <a:pPr algn="ctr"/>
              <a:r>
                <a:rPr lang="en-US" sz="9600" b="1" cap="none" spc="0" dirty="0" smtClean="0">
                  <a:ln w="1905"/>
                  <a:solidFill>
                    <a:schemeClr val="bg1"/>
                  </a:solidFill>
                  <a:effectLst>
                    <a:innerShdw blurRad="69850" dist="43180" dir="5400000">
                      <a:srgbClr val="000000">
                        <a:alpha val="65000"/>
                      </a:srgbClr>
                    </a:innerShdw>
                  </a:effectLst>
                  <a:cs typeface="Times New Roman" panose="02020603050405020304" pitchFamily="18" charset="0"/>
                </a:rPr>
                <a:t>W</a:t>
              </a:r>
              <a:endParaRPr lang="en-US" sz="9600" b="1" cap="none" spc="0" dirty="0">
                <a:ln w="1905"/>
                <a:solidFill>
                  <a:schemeClr val="bg1"/>
                </a:solidFill>
                <a:effectLst>
                  <a:innerShdw blurRad="69850" dist="43180" dir="5400000">
                    <a:srgbClr val="000000">
                      <a:alpha val="65000"/>
                    </a:srgbClr>
                  </a:innerShdw>
                </a:effectLst>
                <a:cs typeface="Times New Roman" panose="02020603050405020304" pitchFamily="18" charset="0"/>
              </a:endParaRPr>
            </a:p>
          </p:txBody>
        </p:sp>
        <p:sp>
          <p:nvSpPr>
            <p:cNvPr id="12" name="Rectangle 11"/>
            <p:cNvSpPr/>
            <p:nvPr/>
          </p:nvSpPr>
          <p:spPr>
            <a:xfrm>
              <a:off x="5464556" y="76200"/>
              <a:ext cx="1260280" cy="1569660"/>
            </a:xfrm>
            <a:prstGeom prst="rect">
              <a:avLst/>
            </a:prstGeom>
            <a:noFill/>
          </p:spPr>
          <p:txBody>
            <a:bodyPr wrap="none" lIns="91440" tIns="45720" rIns="91440" bIns="45720">
              <a:spAutoFit/>
            </a:bodyPr>
            <a:lstStyle/>
            <a:p>
              <a:pPr algn="ctr"/>
              <a:r>
                <a:rPr lang="en-US" sz="9600" b="1" dirty="0">
                  <a:ln w="1905"/>
                  <a:solidFill>
                    <a:schemeClr val="bg1"/>
                  </a:solidFill>
                  <a:effectLst>
                    <a:innerShdw blurRad="69850" dist="43180" dir="5400000">
                      <a:srgbClr val="000000">
                        <a:alpha val="65000"/>
                      </a:srgbClr>
                    </a:innerShdw>
                  </a:effectLst>
                  <a:cs typeface="Times New Roman" panose="02020603050405020304" pitchFamily="18" charset="0"/>
                </a:rPr>
                <a:t>M</a:t>
              </a:r>
              <a:endParaRPr lang="en-US" sz="9600" b="1" cap="none" spc="0" dirty="0">
                <a:ln w="1905"/>
                <a:solidFill>
                  <a:schemeClr val="bg1"/>
                </a:solidFill>
                <a:effectLst>
                  <a:innerShdw blurRad="69850" dist="43180" dir="5400000">
                    <a:srgbClr val="000000">
                      <a:alpha val="65000"/>
                    </a:srgbClr>
                  </a:innerShdw>
                </a:effectLst>
                <a:cs typeface="Times New Roman" panose="02020603050405020304" pitchFamily="18" charset="0"/>
              </a:endParaRPr>
            </a:p>
          </p:txBody>
        </p:sp>
        <p:sp>
          <p:nvSpPr>
            <p:cNvPr id="13" name="Rectangle 12"/>
            <p:cNvSpPr/>
            <p:nvPr/>
          </p:nvSpPr>
          <p:spPr>
            <a:xfrm>
              <a:off x="4740487" y="77450"/>
              <a:ext cx="1016625" cy="1569660"/>
            </a:xfrm>
            <a:prstGeom prst="rect">
              <a:avLst/>
            </a:prstGeom>
            <a:noFill/>
          </p:spPr>
          <p:txBody>
            <a:bodyPr wrap="none" lIns="91440" tIns="45720" rIns="91440" bIns="45720">
              <a:spAutoFit/>
            </a:bodyPr>
            <a:lstStyle/>
            <a:p>
              <a:pPr algn="ctr"/>
              <a:r>
                <a:rPr lang="en-US" sz="9600" b="1" dirty="0">
                  <a:ln w="1905"/>
                  <a:solidFill>
                    <a:schemeClr val="bg1"/>
                  </a:solidFill>
                  <a:effectLst>
                    <a:innerShdw blurRad="69850" dist="43180" dir="5400000">
                      <a:srgbClr val="000000">
                        <a:alpha val="65000"/>
                      </a:srgbClr>
                    </a:innerShdw>
                  </a:effectLst>
                  <a:cs typeface="Times New Roman" panose="02020603050405020304" pitchFamily="18" charset="0"/>
                </a:rPr>
                <a:t>O</a:t>
              </a:r>
              <a:endParaRPr lang="en-US" sz="9600" b="1" cap="none" spc="0" dirty="0">
                <a:ln w="1905"/>
                <a:solidFill>
                  <a:schemeClr val="bg1"/>
                </a:solidFill>
                <a:effectLst>
                  <a:innerShdw blurRad="69850" dist="43180" dir="5400000">
                    <a:srgbClr val="000000">
                      <a:alpha val="65000"/>
                    </a:srgbClr>
                  </a:innerShdw>
                </a:effectLst>
                <a:cs typeface="Times New Roman" panose="02020603050405020304" pitchFamily="18" charset="0"/>
              </a:endParaRPr>
            </a:p>
          </p:txBody>
        </p:sp>
        <p:sp>
          <p:nvSpPr>
            <p:cNvPr id="14" name="Rectangle 13"/>
            <p:cNvSpPr/>
            <p:nvPr/>
          </p:nvSpPr>
          <p:spPr>
            <a:xfrm>
              <a:off x="4138101" y="77450"/>
              <a:ext cx="837088" cy="1569660"/>
            </a:xfrm>
            <a:prstGeom prst="rect">
              <a:avLst/>
            </a:prstGeom>
            <a:noFill/>
          </p:spPr>
          <p:txBody>
            <a:bodyPr wrap="none" lIns="91440" tIns="45720" rIns="91440" bIns="45720">
              <a:spAutoFit/>
            </a:bodyPr>
            <a:lstStyle/>
            <a:p>
              <a:pPr algn="ctr"/>
              <a:r>
                <a:rPr lang="en-US" sz="9600" b="1" dirty="0">
                  <a:ln w="1905"/>
                  <a:solidFill>
                    <a:schemeClr val="bg1"/>
                  </a:solidFill>
                  <a:effectLst>
                    <a:innerShdw blurRad="69850" dist="43180" dir="5400000">
                      <a:srgbClr val="000000">
                        <a:alpha val="65000"/>
                      </a:srgbClr>
                    </a:innerShdw>
                  </a:effectLst>
                  <a:cs typeface="Times New Roman" panose="02020603050405020304" pitchFamily="18" charset="0"/>
                </a:rPr>
                <a:t>C</a:t>
              </a:r>
              <a:endParaRPr lang="en-US" sz="9600" b="1" cap="none" spc="0" dirty="0">
                <a:ln w="1905"/>
                <a:solidFill>
                  <a:schemeClr val="bg1"/>
                </a:solidFill>
                <a:effectLst>
                  <a:innerShdw blurRad="69850" dist="43180" dir="5400000">
                    <a:srgbClr val="000000">
                      <a:alpha val="65000"/>
                    </a:srgbClr>
                  </a:innerShdw>
                </a:effectLst>
                <a:cs typeface="Times New Roman" panose="02020603050405020304" pitchFamily="18" charset="0"/>
              </a:endParaRPr>
            </a:p>
          </p:txBody>
        </p:sp>
        <p:sp>
          <p:nvSpPr>
            <p:cNvPr id="15" name="Rectangle 14"/>
            <p:cNvSpPr/>
            <p:nvPr/>
          </p:nvSpPr>
          <p:spPr>
            <a:xfrm>
              <a:off x="6453208" y="76200"/>
              <a:ext cx="785792" cy="1569660"/>
            </a:xfrm>
            <a:prstGeom prst="rect">
              <a:avLst/>
            </a:prstGeom>
            <a:noFill/>
          </p:spPr>
          <p:txBody>
            <a:bodyPr wrap="none" lIns="91440" tIns="45720" rIns="91440" bIns="45720">
              <a:spAutoFit/>
            </a:bodyPr>
            <a:lstStyle/>
            <a:p>
              <a:pPr algn="ctr"/>
              <a:r>
                <a:rPr lang="en-US" sz="9600" b="1" dirty="0">
                  <a:ln w="1905"/>
                  <a:solidFill>
                    <a:schemeClr val="bg1"/>
                  </a:solidFill>
                  <a:effectLst>
                    <a:innerShdw blurRad="69850" dist="43180" dir="5400000">
                      <a:srgbClr val="000000">
                        <a:alpha val="65000"/>
                      </a:srgbClr>
                    </a:innerShdw>
                  </a:effectLst>
                  <a:cs typeface="Times New Roman" panose="02020603050405020304" pitchFamily="18" charset="0"/>
                </a:rPr>
                <a:t>E</a:t>
              </a:r>
              <a:endParaRPr lang="en-US" sz="9600" b="1" cap="none" spc="0" dirty="0">
                <a:ln w="1905"/>
                <a:solidFill>
                  <a:schemeClr val="bg1"/>
                </a:solidFill>
                <a:effectLst>
                  <a:innerShdw blurRad="69850" dist="43180" dir="5400000">
                    <a:srgbClr val="000000">
                      <a:alpha val="65000"/>
                    </a:srgbClr>
                  </a:innerShdw>
                </a:effectLst>
                <a:cs typeface="Times New Roman" panose="02020603050405020304" pitchFamily="18" charset="0"/>
              </a:endParaRPr>
            </a:p>
          </p:txBody>
        </p:sp>
      </p:grpSp>
    </p:spTree>
    <p:extLst>
      <p:ext uri="{BB962C8B-B14F-4D97-AF65-F5344CB8AC3E}">
        <p14:creationId xmlns:p14="http://schemas.microsoft.com/office/powerpoint/2010/main" val="20636141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473" y="76200"/>
            <a:ext cx="1780309" cy="830997"/>
          </a:xfrm>
          <a:prstGeom prst="rect">
            <a:avLst/>
          </a:prstGeom>
          <a:noFill/>
        </p:spPr>
        <p:txBody>
          <a:bodyPr wrap="square" lIns="91440" tIns="45720" rIns="91440" bIns="45720">
            <a:spAutoFit/>
          </a:bodyPr>
          <a:lstStyle/>
          <a:p>
            <a:pPr algn="ctr"/>
            <a:r>
              <a:rPr lang="en-US" sz="48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Ire</a:t>
            </a:r>
            <a:endParaRPr lang="en-US" sz="4800" b="1" cap="none" spc="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569024" y="5162591"/>
            <a:ext cx="6279576" cy="1077218"/>
          </a:xfrm>
          <a:prstGeom prst="rect">
            <a:avLst/>
          </a:prstGeom>
          <a:solidFill>
            <a:schemeClr val="accent3">
              <a:lumMod val="20000"/>
              <a:lumOff val="80000"/>
            </a:schemeClr>
          </a:solidFill>
          <a:ln>
            <a:solidFill>
              <a:schemeClr val="tx1"/>
            </a:solidFill>
          </a:ln>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The lion was showing his </a:t>
            </a:r>
            <a:r>
              <a:rPr lang="en-US" sz="3200" b="1" dirty="0" smtClean="0">
                <a:solidFill>
                  <a:srgbClr val="C00000"/>
                </a:solidFill>
                <a:latin typeface="Times New Roman" panose="02020603050405020304" pitchFamily="18" charset="0"/>
                <a:cs typeface="Times New Roman" panose="02020603050405020304" pitchFamily="18" charset="0"/>
              </a:rPr>
              <a:t>ire</a:t>
            </a:r>
            <a:r>
              <a:rPr lang="en-US" sz="3200" b="1" dirty="0" smtClean="0">
                <a:latin typeface="Times New Roman" panose="02020603050405020304" pitchFamily="18" charset="0"/>
                <a:cs typeface="Times New Roman" panose="02020603050405020304" pitchFamily="18" charset="0"/>
              </a:rPr>
              <a:t> as the mouse awoke him.</a:t>
            </a:r>
            <a:endParaRPr lang="en-US" sz="32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192311" y="838200"/>
            <a:ext cx="4580088" cy="646331"/>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anger</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55" t="3555" r="3177" b="4052"/>
          <a:stretch/>
        </p:blipFill>
        <p:spPr bwMode="auto">
          <a:xfrm>
            <a:off x="1603662" y="1607682"/>
            <a:ext cx="6168738" cy="33973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Pentagon 6"/>
          <p:cNvSpPr/>
          <p:nvPr/>
        </p:nvSpPr>
        <p:spPr>
          <a:xfrm>
            <a:off x="1603661" y="908447"/>
            <a:ext cx="1588650" cy="578824"/>
          </a:xfrm>
          <a:prstGeom prst="homePlate">
            <a:avLst/>
          </a:prstGeom>
          <a:solidFill>
            <a:schemeClr val="accent3">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Meaning</a:t>
            </a:r>
          </a:p>
        </p:txBody>
      </p:sp>
    </p:spTree>
    <p:extLst>
      <p:ext uri="{BB962C8B-B14F-4D97-AF65-F5344CB8AC3E}">
        <p14:creationId xmlns:p14="http://schemas.microsoft.com/office/powerpoint/2010/main" val="16603613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3600" y="2114155"/>
            <a:ext cx="5268489" cy="35148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576248" y="0"/>
            <a:ext cx="1938352" cy="769441"/>
          </a:xfrm>
          <a:prstGeom prst="rect">
            <a:avLst/>
          </a:prstGeom>
          <a:noFill/>
        </p:spPr>
        <p:txBody>
          <a:bodyPr wrap="none" lIns="91440" tIns="45720" rIns="91440" bIns="45720">
            <a:spAutoFit/>
          </a:bodyPr>
          <a:lstStyle/>
          <a:p>
            <a:pPr algn="ctr"/>
            <a:r>
              <a:rPr lang="en-US" sz="44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Imitate</a:t>
            </a:r>
            <a:endParaRPr lang="en-US" sz="4400" b="1" cap="none" spc="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18" name="TextBox 17"/>
          <p:cNvSpPr txBox="1"/>
          <p:nvPr/>
        </p:nvSpPr>
        <p:spPr>
          <a:xfrm>
            <a:off x="2133600" y="838200"/>
            <a:ext cx="5268489" cy="1077218"/>
          </a:xfrm>
          <a:prstGeom prst="rect">
            <a:avLst/>
          </a:prstGeom>
          <a:solidFill>
            <a:schemeClr val="accent3">
              <a:lumMod val="20000"/>
              <a:lumOff val="80000"/>
            </a:schemeClr>
          </a:solidFill>
          <a:ln>
            <a:solidFill>
              <a:schemeClr val="tx1"/>
            </a:solidFill>
          </a:ln>
        </p:spPr>
        <p:txBody>
          <a:bodyPr wrap="square" rtlCol="0">
            <a:spAutoFit/>
          </a:bodyPr>
          <a:lstStyle/>
          <a:p>
            <a:r>
              <a:rPr lang="en-US" sz="3200" b="1" dirty="0">
                <a:latin typeface="Times New Roman" panose="02020603050405020304" pitchFamily="18" charset="0"/>
                <a:cs typeface="Times New Roman" panose="02020603050405020304" pitchFamily="18" charset="0"/>
              </a:rPr>
              <a:t>the action of using someone or something as a </a:t>
            </a:r>
            <a:r>
              <a:rPr lang="en-US" sz="3200" b="1" dirty="0" smtClean="0">
                <a:latin typeface="Times New Roman" panose="02020603050405020304" pitchFamily="18" charset="0"/>
                <a:cs typeface="Times New Roman" panose="02020603050405020304" pitchFamily="18" charset="0"/>
              </a:rPr>
              <a:t>model</a:t>
            </a:r>
            <a:endParaRPr lang="en-US" sz="32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064328" y="5739825"/>
            <a:ext cx="5337762" cy="584775"/>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The boy is </a:t>
            </a:r>
            <a:r>
              <a:rPr lang="en-US" sz="3200" b="1" dirty="0" smtClean="0">
                <a:solidFill>
                  <a:srgbClr val="C00000"/>
                </a:solidFill>
                <a:latin typeface="Times New Roman" panose="02020603050405020304" pitchFamily="18" charset="0"/>
                <a:cs typeface="Times New Roman" panose="02020603050405020304" pitchFamily="18" charset="0"/>
              </a:rPr>
              <a:t>imitating</a:t>
            </a:r>
            <a:r>
              <a:rPr lang="en-US" sz="3200" b="1" dirty="0" smtClean="0">
                <a:latin typeface="Times New Roman" panose="02020603050405020304" pitchFamily="18" charset="0"/>
                <a:cs typeface="Times New Roman" panose="02020603050405020304" pitchFamily="18" charset="0"/>
              </a:rPr>
              <a:t> the man.</a:t>
            </a:r>
            <a:endParaRPr lang="en-US" sz="3200" b="1" dirty="0">
              <a:latin typeface="Times New Roman" panose="02020603050405020304" pitchFamily="18" charset="0"/>
              <a:cs typeface="Times New Roman" panose="02020603050405020304" pitchFamily="18" charset="0"/>
            </a:endParaRPr>
          </a:p>
        </p:txBody>
      </p:sp>
      <p:sp>
        <p:nvSpPr>
          <p:cNvPr id="6" name="Pentagon 5"/>
          <p:cNvSpPr/>
          <p:nvPr/>
        </p:nvSpPr>
        <p:spPr>
          <a:xfrm>
            <a:off x="544950" y="959446"/>
            <a:ext cx="1588650" cy="578824"/>
          </a:xfrm>
          <a:prstGeom prst="homePlat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Meaning</a:t>
            </a:r>
          </a:p>
        </p:txBody>
      </p:sp>
    </p:spTree>
    <p:extLst>
      <p:ext uri="{BB962C8B-B14F-4D97-AF65-F5344CB8AC3E}">
        <p14:creationId xmlns:p14="http://schemas.microsoft.com/office/powerpoint/2010/main" val="28763281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8600" y="0"/>
            <a:ext cx="2252540" cy="769441"/>
          </a:xfrm>
          <a:prstGeom prst="rect">
            <a:avLst/>
          </a:prstGeom>
          <a:noFill/>
        </p:spPr>
        <p:txBody>
          <a:bodyPr wrap="none" lIns="91440" tIns="45720" rIns="91440" bIns="45720">
            <a:spAutoFit/>
          </a:bodyPr>
          <a:lstStyle/>
          <a:p>
            <a:pPr algn="ctr"/>
            <a:r>
              <a:rPr lang="en-US" sz="44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compose</a:t>
            </a:r>
            <a:endParaRPr lang="en-US" sz="4400" b="1" cap="none" spc="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18" name="TextBox 17"/>
          <p:cNvSpPr txBox="1"/>
          <p:nvPr/>
        </p:nvSpPr>
        <p:spPr>
          <a:xfrm>
            <a:off x="2189018" y="762000"/>
            <a:ext cx="5867400" cy="1077218"/>
          </a:xfrm>
          <a:prstGeom prst="rect">
            <a:avLst/>
          </a:prstGeom>
          <a:solidFill>
            <a:schemeClr val="accent3">
              <a:lumMod val="20000"/>
              <a:lumOff val="80000"/>
            </a:schemeClr>
          </a:solidFill>
          <a:ln>
            <a:solidFill>
              <a:schemeClr val="tx1"/>
            </a:solidFill>
          </a:ln>
        </p:spPr>
        <p:txBody>
          <a:bodyPr wrap="square" rtlCol="0">
            <a:spAutoFit/>
          </a:bodyPr>
          <a:lstStyle/>
          <a:p>
            <a:r>
              <a:rPr lang="en-US" sz="3200" b="1" dirty="0">
                <a:latin typeface="Times New Roman" panose="02020603050405020304" pitchFamily="18" charset="0"/>
                <a:cs typeface="Times New Roman" panose="02020603050405020304" pitchFamily="18" charset="0"/>
              </a:rPr>
              <a:t>write or create (a work of art, especially music or poetry).</a:t>
            </a:r>
          </a:p>
        </p:txBody>
      </p:sp>
      <p:sp>
        <p:nvSpPr>
          <p:cNvPr id="2" name="TextBox 1"/>
          <p:cNvSpPr txBox="1"/>
          <p:nvPr/>
        </p:nvSpPr>
        <p:spPr>
          <a:xfrm>
            <a:off x="2189018" y="5427545"/>
            <a:ext cx="5867400" cy="1077218"/>
          </a:xfrm>
          <a:prstGeom prst="rect">
            <a:avLst/>
          </a:prstGeom>
          <a:solidFill>
            <a:schemeClr val="accent3">
              <a:lumMod val="20000"/>
              <a:lumOff val="80000"/>
            </a:schemeClr>
          </a:solidFill>
          <a:ln>
            <a:solidFill>
              <a:schemeClr val="tx1"/>
            </a:solidFill>
          </a:ln>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The poet Shamsur Rahman is </a:t>
            </a:r>
            <a:r>
              <a:rPr lang="en-US" sz="3200" b="1" dirty="0" smtClean="0">
                <a:solidFill>
                  <a:srgbClr val="C00000"/>
                </a:solidFill>
                <a:latin typeface="Times New Roman" panose="02020603050405020304" pitchFamily="18" charset="0"/>
                <a:cs typeface="Times New Roman" panose="02020603050405020304" pitchFamily="18" charset="0"/>
              </a:rPr>
              <a:t>composing</a:t>
            </a:r>
            <a:r>
              <a:rPr lang="en-US" sz="3200" b="1" dirty="0" smtClean="0">
                <a:latin typeface="Times New Roman" panose="02020603050405020304" pitchFamily="18" charset="0"/>
                <a:cs typeface="Times New Roman" panose="02020603050405020304" pitchFamily="18" charset="0"/>
              </a:rPr>
              <a:t> poems.</a:t>
            </a:r>
            <a:endParaRPr lang="en-US" sz="32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986110"/>
            <a:ext cx="4800600" cy="3348418"/>
          </a:xfrm>
          <a:prstGeom prst="rect">
            <a:avLst/>
          </a:prstGeom>
          <a:ln>
            <a:solidFill>
              <a:schemeClr val="tx1"/>
            </a:solidFill>
          </a:ln>
        </p:spPr>
      </p:pic>
      <p:sp>
        <p:nvSpPr>
          <p:cNvPr id="6" name="Pentagon 5"/>
          <p:cNvSpPr/>
          <p:nvPr/>
        </p:nvSpPr>
        <p:spPr>
          <a:xfrm>
            <a:off x="560545" y="1011197"/>
            <a:ext cx="1588650" cy="578824"/>
          </a:xfrm>
          <a:prstGeom prst="homePlat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Meaning</a:t>
            </a:r>
          </a:p>
        </p:txBody>
      </p:sp>
    </p:spTree>
    <p:extLst>
      <p:ext uri="{BB962C8B-B14F-4D97-AF65-F5344CB8AC3E}">
        <p14:creationId xmlns:p14="http://schemas.microsoft.com/office/powerpoint/2010/main" val="896224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62200" y="1932709"/>
            <a:ext cx="4136679" cy="32927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017" y="76200"/>
            <a:ext cx="3129383" cy="769441"/>
          </a:xfrm>
          <a:prstGeom prst="rect">
            <a:avLst/>
          </a:prstGeom>
          <a:noFill/>
        </p:spPr>
        <p:txBody>
          <a:bodyPr wrap="none" lIns="91440" tIns="45720" rIns="91440" bIns="45720">
            <a:spAutoFit/>
          </a:bodyPr>
          <a:lstStyle/>
          <a:p>
            <a:pPr algn="ctr"/>
            <a:r>
              <a:rPr lang="en-US" sz="44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Adolescence</a:t>
            </a:r>
            <a:endParaRPr lang="en-US" sz="4400" b="1" cap="none" spc="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18" name="TextBox 17"/>
          <p:cNvSpPr txBox="1"/>
          <p:nvPr/>
        </p:nvSpPr>
        <p:spPr>
          <a:xfrm>
            <a:off x="3886200" y="1066800"/>
            <a:ext cx="2537949" cy="584775"/>
          </a:xfrm>
          <a:prstGeom prst="rect">
            <a:avLst/>
          </a:prstGeom>
          <a:solidFill>
            <a:schemeClr val="accent3">
              <a:lumMod val="20000"/>
              <a:lumOff val="80000"/>
            </a:schemeClr>
          </a:solidFill>
          <a:ln>
            <a:solidFill>
              <a:schemeClr val="tx1"/>
            </a:solidFill>
          </a:ln>
        </p:spPr>
        <p:txBody>
          <a:bodyPr wrap="square" rtlCol="0">
            <a:spAutoFit/>
          </a:bodyPr>
          <a:lstStyle/>
          <a:p>
            <a:pPr algn="just"/>
            <a:r>
              <a:rPr lang="en-US" sz="3200" b="1" dirty="0" smtClean="0">
                <a:latin typeface="Times New Roman" panose="02020603050405020304" pitchFamily="18" charset="0"/>
                <a:cs typeface="Times New Roman" panose="02020603050405020304" pitchFamily="18" charset="0"/>
              </a:rPr>
              <a:t>teenage years</a:t>
            </a:r>
            <a:endParaRPr lang="en-US" sz="32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447800" y="5358273"/>
            <a:ext cx="6248400" cy="1077218"/>
          </a:xfrm>
          <a:prstGeom prst="rect">
            <a:avLst/>
          </a:prstGeom>
          <a:solidFill>
            <a:schemeClr val="accent3">
              <a:lumMod val="20000"/>
              <a:lumOff val="80000"/>
            </a:schemeClr>
          </a:solidFill>
          <a:ln>
            <a:solidFill>
              <a:schemeClr val="tx1"/>
            </a:solidFill>
          </a:ln>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From his </a:t>
            </a:r>
            <a:r>
              <a:rPr lang="en-US" sz="3200" b="1" dirty="0" smtClean="0">
                <a:solidFill>
                  <a:srgbClr val="C00000"/>
                </a:solidFill>
                <a:latin typeface="Times New Roman" panose="02020603050405020304" pitchFamily="18" charset="0"/>
                <a:cs typeface="Times New Roman" panose="02020603050405020304" pitchFamily="18" charset="0"/>
              </a:rPr>
              <a:t>adolescence</a:t>
            </a:r>
            <a:r>
              <a:rPr lang="en-US" sz="3200" b="1" dirty="0" smtClean="0">
                <a:latin typeface="Times New Roman" panose="02020603050405020304" pitchFamily="18" charset="0"/>
                <a:cs typeface="Times New Roman" panose="02020603050405020304" pitchFamily="18" charset="0"/>
              </a:rPr>
              <a:t> Shachin Tendulker was a very good player.</a:t>
            </a:r>
            <a:endParaRPr lang="en-US" sz="3200" b="1" dirty="0">
              <a:latin typeface="Times New Roman" panose="02020603050405020304" pitchFamily="18" charset="0"/>
              <a:cs typeface="Times New Roman" panose="02020603050405020304" pitchFamily="18" charset="0"/>
            </a:endParaRPr>
          </a:p>
        </p:txBody>
      </p:sp>
      <p:sp>
        <p:nvSpPr>
          <p:cNvPr id="6" name="Pentagon 5"/>
          <p:cNvSpPr/>
          <p:nvPr/>
        </p:nvSpPr>
        <p:spPr>
          <a:xfrm>
            <a:off x="2262485" y="1061735"/>
            <a:ext cx="1588650" cy="578824"/>
          </a:xfrm>
          <a:prstGeom prst="homePlate">
            <a:avLst/>
          </a:prstGeom>
          <a:solidFill>
            <a:schemeClr val="accent3">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Meaning</a:t>
            </a:r>
          </a:p>
        </p:txBody>
      </p:sp>
    </p:spTree>
    <p:extLst>
      <p:ext uri="{BB962C8B-B14F-4D97-AF65-F5344CB8AC3E}">
        <p14:creationId xmlns:p14="http://schemas.microsoft.com/office/powerpoint/2010/main" val="3394946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47799" y="101025"/>
            <a:ext cx="6373091" cy="584775"/>
          </a:xfrm>
          <a:prstGeom prst="rect">
            <a:avLst/>
          </a:prstGeom>
          <a:noFill/>
          <a:ln>
            <a:noFill/>
          </a:ln>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What do you see in the pictures? </a:t>
            </a:r>
            <a:endParaRPr lang="en-US" sz="32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3751331"/>
            <a:ext cx="2133600" cy="2850489"/>
          </a:xfrm>
          <a:prstGeom prst="rect">
            <a:avLst/>
          </a:prstGeom>
          <a:ln>
            <a:solidFill>
              <a:schemeClr val="tx1"/>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990600"/>
            <a:ext cx="3565497" cy="2242432"/>
          </a:xfrm>
          <a:prstGeom prst="rect">
            <a:avLst/>
          </a:prstGeom>
          <a:ln>
            <a:solidFill>
              <a:schemeClr val="tx1"/>
            </a:solidFill>
          </a:ln>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8333" b="17641"/>
          <a:stretch/>
        </p:blipFill>
        <p:spPr>
          <a:xfrm>
            <a:off x="5016370" y="990600"/>
            <a:ext cx="3565495" cy="2242432"/>
          </a:xfrm>
          <a:prstGeom prst="rect">
            <a:avLst/>
          </a:prstGeom>
          <a:ln>
            <a:solidFill>
              <a:schemeClr val="tx1"/>
            </a:solidFill>
          </a:ln>
        </p:spPr>
      </p:pic>
      <p:sp>
        <p:nvSpPr>
          <p:cNvPr id="14" name="TextBox 13"/>
          <p:cNvSpPr txBox="1"/>
          <p:nvPr/>
        </p:nvSpPr>
        <p:spPr>
          <a:xfrm>
            <a:off x="849685" y="3276600"/>
            <a:ext cx="3591599" cy="830997"/>
          </a:xfrm>
          <a:prstGeom prst="rect">
            <a:avLst/>
          </a:prstGeom>
          <a:noFill/>
          <a:ln>
            <a:noFill/>
          </a:ln>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Michael </a:t>
            </a:r>
            <a:r>
              <a:rPr lang="en-US" sz="2400" b="1" dirty="0" smtClean="0">
                <a:latin typeface="Times New Roman" panose="02020603050405020304" pitchFamily="18" charset="0"/>
                <a:cs typeface="Times New Roman" panose="02020603050405020304" pitchFamily="18" charset="0"/>
              </a:rPr>
              <a:t>Madhusudan </a:t>
            </a:r>
            <a:r>
              <a:rPr lang="en-US" sz="2400" b="1" dirty="0">
                <a:latin typeface="Times New Roman" panose="02020603050405020304" pitchFamily="18" charset="0"/>
                <a:cs typeface="Times New Roman" panose="02020603050405020304" pitchFamily="18" charset="0"/>
              </a:rPr>
              <a:t>Dutt’s </a:t>
            </a:r>
            <a:r>
              <a:rPr lang="en-US" sz="2400" b="1" dirty="0" smtClean="0">
                <a:latin typeface="Times New Roman" panose="02020603050405020304" pitchFamily="18" charset="0"/>
                <a:cs typeface="Times New Roman" panose="02020603050405020304" pitchFamily="18" charset="0"/>
              </a:rPr>
              <a:t>residence</a:t>
            </a:r>
            <a:endParaRPr lang="en-US" sz="24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6019800" y="4992329"/>
            <a:ext cx="1801090" cy="461665"/>
          </a:xfrm>
          <a:prstGeom prst="rect">
            <a:avLst/>
          </a:prstGeom>
          <a:noFill/>
          <a:ln>
            <a:noFill/>
          </a:ln>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His statue </a:t>
            </a:r>
            <a:endParaRPr lang="en-US" sz="24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4977757" y="3276600"/>
            <a:ext cx="3565495" cy="830997"/>
          </a:xfrm>
          <a:prstGeom prst="rect">
            <a:avLst/>
          </a:prstGeom>
          <a:noFill/>
          <a:ln>
            <a:noFill/>
          </a:ln>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Kopotaksha river</a:t>
            </a:r>
          </a:p>
          <a:p>
            <a:pPr algn="ct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68480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859" y="5105400"/>
            <a:ext cx="8346141" cy="584775"/>
          </a:xfrm>
          <a:prstGeom prst="rect">
            <a:avLst/>
          </a:prstGeom>
          <a:solidFill>
            <a:schemeClr val="accent3">
              <a:lumMod val="20000"/>
              <a:lumOff val="80000"/>
            </a:schemeClr>
          </a:solidFill>
          <a:ln>
            <a:solidFill>
              <a:schemeClr val="tx1"/>
            </a:solidFill>
          </a:ln>
        </p:spPr>
        <p:txBody>
          <a:bodyPr wrap="square" rtlCol="0">
            <a:spAutoFit/>
          </a:bodyPr>
          <a:lstStyle/>
          <a:p>
            <a:pPr algn="just"/>
            <a:r>
              <a:rPr lang="en-US" sz="3200" b="1" dirty="0" smtClean="0">
                <a:latin typeface="Times New Roman" panose="02020603050405020304" pitchFamily="18" charset="0"/>
                <a:cs typeface="Times New Roman" panose="02020603050405020304" pitchFamily="18" charset="0"/>
              </a:rPr>
              <a:t>Q 3. Why did he compose “Kopotaksha Nad”?</a:t>
            </a:r>
            <a:endParaRPr lang="en-US" sz="32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37641" y="476071"/>
            <a:ext cx="8458200" cy="1200329"/>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Read the text in the book and write the answers of the following questions.</a:t>
            </a:r>
            <a:endParaRPr lang="en-US" sz="36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81000" y="2057400"/>
            <a:ext cx="8382000" cy="1569660"/>
          </a:xfrm>
          <a:prstGeom prst="rect">
            <a:avLst/>
          </a:prstGeom>
          <a:solidFill>
            <a:schemeClr val="accent3">
              <a:lumMod val="20000"/>
              <a:lumOff val="80000"/>
            </a:schemeClr>
          </a:solidFill>
          <a:ln>
            <a:solidFill>
              <a:schemeClr val="tx1"/>
            </a:solidFill>
          </a:ln>
        </p:spPr>
        <p:txBody>
          <a:bodyPr wrap="square" rtlCol="0">
            <a:spAutoFit/>
          </a:bodyPr>
          <a:lstStyle/>
          <a:p>
            <a:pPr algn="just"/>
            <a:r>
              <a:rPr lang="en-US" sz="3200" b="1" dirty="0" smtClean="0">
                <a:latin typeface="Times New Roman" panose="02020603050405020304" pitchFamily="18" charset="0"/>
                <a:cs typeface="Times New Roman" panose="02020603050405020304" pitchFamily="18" charset="0"/>
              </a:rPr>
              <a:t>Q 1. How was the reaction of Michael Madhusudan Dutt’s family when he took Christianity?</a:t>
            </a:r>
            <a:endParaRPr lang="en-US" sz="32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98929" y="3799348"/>
            <a:ext cx="8364071" cy="1077218"/>
          </a:xfrm>
          <a:prstGeom prst="rect">
            <a:avLst/>
          </a:prstGeom>
          <a:solidFill>
            <a:schemeClr val="accent3">
              <a:lumMod val="40000"/>
              <a:lumOff val="60000"/>
            </a:schemeClr>
          </a:solidFill>
          <a:ln>
            <a:solidFill>
              <a:schemeClr val="tx1"/>
            </a:solidFill>
          </a:ln>
        </p:spPr>
        <p:txBody>
          <a:bodyPr wrap="square" rtlCol="0">
            <a:spAutoFit/>
          </a:bodyPr>
          <a:lstStyle/>
          <a:p>
            <a:pPr algn="just"/>
            <a:r>
              <a:rPr lang="en-US" sz="3200" b="1" dirty="0" smtClean="0">
                <a:latin typeface="Times New Roman" panose="02020603050405020304" pitchFamily="18" charset="0"/>
                <a:cs typeface="Times New Roman" panose="02020603050405020304" pitchFamily="18" charset="0"/>
              </a:rPr>
              <a:t>Q 2. What was his attitude to his root in his adolescence?</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80059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3091" y="1752600"/>
            <a:ext cx="2466975" cy="4114800"/>
          </a:xfrm>
          <a:prstGeom prst="rect">
            <a:avLst/>
          </a:prstGeom>
          <a:ln>
            <a:solidFill>
              <a:schemeClr val="tx1"/>
            </a:solidFill>
          </a:ln>
          <a:effectLst>
            <a:glow rad="228600">
              <a:schemeClr val="accent2">
                <a:satMod val="175000"/>
                <a:alpha val="40000"/>
              </a:schemeClr>
            </a:glow>
          </a:effectLst>
        </p:spPr>
      </p:pic>
      <p:sp>
        <p:nvSpPr>
          <p:cNvPr id="3" name="Rectangle 2"/>
          <p:cNvSpPr/>
          <p:nvPr/>
        </p:nvSpPr>
        <p:spPr>
          <a:xfrm>
            <a:off x="381000" y="2209800"/>
            <a:ext cx="5638800" cy="1077218"/>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smtClean="0">
                <a:solidFill>
                  <a:schemeClr val="tx1"/>
                </a:solidFill>
                <a:latin typeface="Times New Roman" panose="02020603050405020304" pitchFamily="18" charset="0"/>
                <a:cs typeface="Times New Roman" panose="02020603050405020304" pitchFamily="18" charset="0"/>
              </a:rPr>
              <a:t>a) _____________________ ?</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81000" y="3429000"/>
            <a:ext cx="5631873" cy="19050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smtClean="0">
                <a:solidFill>
                  <a:schemeClr val="tx1"/>
                </a:solidFill>
                <a:latin typeface="Times New Roman" panose="02020603050405020304" pitchFamily="18" charset="0"/>
                <a:cs typeface="Times New Roman" panose="02020603050405020304" pitchFamily="18" charset="0"/>
              </a:rPr>
              <a:t>1. Michael Madhusudan Dutt composed a sonnet in Bangla named “Kopotaksha Nad”.</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526473" y="387927"/>
            <a:ext cx="79248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smtClean="0">
                <a:solidFill>
                  <a:schemeClr val="tx1"/>
                </a:solidFill>
                <a:latin typeface="Times New Roman" panose="02020603050405020304" pitchFamily="18" charset="0"/>
                <a:cs typeface="Times New Roman" panose="02020603050405020304" pitchFamily="18" charset="0"/>
              </a:rPr>
              <a:t>Read some information on Michael. Make questions for the statements.</a:t>
            </a: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98394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800600"/>
            <a:ext cx="7848600" cy="13716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smtClean="0">
                <a:solidFill>
                  <a:schemeClr val="tx1"/>
                </a:solidFill>
                <a:latin typeface="Times New Roman" panose="02020603050405020304" pitchFamily="18" charset="0"/>
                <a:cs typeface="Times New Roman" panose="02020603050405020304" pitchFamily="18" charset="0"/>
              </a:rPr>
              <a:t>2. His famous satiric drama is “Buro </a:t>
            </a:r>
            <a:r>
              <a:rPr lang="en-US" sz="3200" b="1" dirty="0">
                <a:solidFill>
                  <a:schemeClr val="tx1"/>
                </a:solidFill>
                <a:latin typeface="Times New Roman" panose="02020603050405020304" pitchFamily="18" charset="0"/>
                <a:cs typeface="Times New Roman" panose="02020603050405020304" pitchFamily="18" charset="0"/>
              </a:rPr>
              <a:t>S</a:t>
            </a:r>
            <a:r>
              <a:rPr lang="en-US" sz="3200" b="1" dirty="0" smtClean="0">
                <a:solidFill>
                  <a:schemeClr val="tx1"/>
                </a:solidFill>
                <a:latin typeface="Times New Roman" panose="02020603050405020304" pitchFamily="18" charset="0"/>
                <a:cs typeface="Times New Roman" panose="02020603050405020304" pitchFamily="18" charset="0"/>
              </a:rPr>
              <a:t>haliker Ghare Row”.</a:t>
            </a:r>
            <a:endParaRPr lang="en-US" sz="3200" b="1"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50000"/>
          <a:stretch/>
        </p:blipFill>
        <p:spPr>
          <a:xfrm>
            <a:off x="1600200" y="1544196"/>
            <a:ext cx="4953000" cy="1884804"/>
          </a:xfrm>
          <a:prstGeom prst="rect">
            <a:avLst/>
          </a:prstGeom>
          <a:ln>
            <a:solidFill>
              <a:schemeClr val="tx1"/>
            </a:solidFill>
          </a:ln>
        </p:spPr>
      </p:pic>
      <p:sp>
        <p:nvSpPr>
          <p:cNvPr id="5" name="Rectangle 4"/>
          <p:cNvSpPr/>
          <p:nvPr/>
        </p:nvSpPr>
        <p:spPr>
          <a:xfrm>
            <a:off x="526473" y="152400"/>
            <a:ext cx="79248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smtClean="0">
                <a:solidFill>
                  <a:schemeClr val="tx1"/>
                </a:solidFill>
                <a:latin typeface="Times New Roman" panose="02020603050405020304" pitchFamily="18" charset="0"/>
                <a:cs typeface="Times New Roman" panose="02020603050405020304" pitchFamily="18" charset="0"/>
              </a:rPr>
              <a:t>Read some information on Michael. Make questions for the statements.</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609599" y="3733800"/>
            <a:ext cx="7841673" cy="772418"/>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a:solidFill>
                  <a:schemeClr val="tx1"/>
                </a:solidFill>
                <a:latin typeface="Times New Roman" panose="02020603050405020304" pitchFamily="18" charset="0"/>
                <a:cs typeface="Times New Roman" panose="02020603050405020304" pitchFamily="18" charset="0"/>
              </a:rPr>
              <a:t>b</a:t>
            </a:r>
            <a:r>
              <a:rPr lang="en-US" sz="3200" b="1" dirty="0" smtClean="0">
                <a:solidFill>
                  <a:schemeClr val="tx1"/>
                </a:solidFill>
                <a:latin typeface="Times New Roman" panose="02020603050405020304" pitchFamily="18" charset="0"/>
                <a:cs typeface="Times New Roman" panose="02020603050405020304" pitchFamily="18" charset="0"/>
              </a:rPr>
              <a:t>) ____________________________ ?</a:t>
            </a: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8347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617" y="1447800"/>
            <a:ext cx="3910444" cy="2616998"/>
          </a:xfrm>
          <a:prstGeom prst="rect">
            <a:avLst/>
          </a:prstGeom>
          <a:ln>
            <a:solidFill>
              <a:schemeClr val="tx1"/>
            </a:solidFill>
          </a:ln>
        </p:spPr>
      </p:pic>
      <p:sp>
        <p:nvSpPr>
          <p:cNvPr id="4" name="Rectangle 3"/>
          <p:cNvSpPr/>
          <p:nvPr/>
        </p:nvSpPr>
        <p:spPr>
          <a:xfrm>
            <a:off x="4765964" y="2590800"/>
            <a:ext cx="4114800" cy="1541291"/>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latin typeface="Times New Roman" panose="02020603050405020304" pitchFamily="18" charset="0"/>
                <a:cs typeface="Times New Roman" panose="02020603050405020304" pitchFamily="18" charset="0"/>
              </a:rPr>
              <a:t>3. He lived at 12 </a:t>
            </a:r>
            <a:r>
              <a:rPr lang="en-US" sz="3200" b="1" dirty="0">
                <a:solidFill>
                  <a:schemeClr val="tx1"/>
                </a:solidFill>
                <a:latin typeface="Times New Roman" panose="02020603050405020304" pitchFamily="18" charset="0"/>
                <a:cs typeface="Times New Roman" panose="02020603050405020304" pitchFamily="18" charset="0"/>
              </a:rPr>
              <a:t>Rue Des Chantiers, 78000 Versailles, </a:t>
            </a:r>
            <a:r>
              <a:rPr lang="en-US" sz="3200" b="1" dirty="0" smtClean="0">
                <a:solidFill>
                  <a:schemeClr val="tx1"/>
                </a:solidFill>
                <a:latin typeface="Times New Roman" panose="02020603050405020304" pitchFamily="18" charset="0"/>
                <a:cs typeface="Times New Roman" panose="02020603050405020304" pitchFamily="18" charset="0"/>
              </a:rPr>
              <a:t>France. </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892059" y="5725418"/>
            <a:ext cx="7259783" cy="675382"/>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smtClean="0">
                <a:solidFill>
                  <a:schemeClr val="tx1"/>
                </a:solidFill>
                <a:latin typeface="Times New Roman" panose="02020603050405020304" pitchFamily="18" charset="0"/>
                <a:cs typeface="Times New Roman" panose="02020603050405020304" pitchFamily="18" charset="0"/>
              </a:rPr>
              <a:t>3. His days in Europe were not good.</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526473" y="152400"/>
            <a:ext cx="79248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smtClean="0">
                <a:solidFill>
                  <a:schemeClr val="tx1"/>
                </a:solidFill>
                <a:latin typeface="Times New Roman" panose="02020603050405020304" pitchFamily="18" charset="0"/>
                <a:cs typeface="Times New Roman" panose="02020603050405020304" pitchFamily="18" charset="0"/>
              </a:rPr>
              <a:t>Read some information on Michael. Make questions for the statements.</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4800600" y="1371600"/>
            <a:ext cx="4080164" cy="1077218"/>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a:solidFill>
                  <a:schemeClr val="tx1"/>
                </a:solidFill>
                <a:latin typeface="Times New Roman" panose="02020603050405020304" pitchFamily="18" charset="0"/>
                <a:cs typeface="Times New Roman" panose="02020603050405020304" pitchFamily="18" charset="0"/>
              </a:rPr>
              <a:t>c</a:t>
            </a:r>
            <a:r>
              <a:rPr lang="en-US" sz="3200" b="1" dirty="0" smtClean="0">
                <a:solidFill>
                  <a:schemeClr val="tx1"/>
                </a:solidFill>
                <a:latin typeface="Times New Roman" panose="02020603050405020304" pitchFamily="18" charset="0"/>
                <a:cs typeface="Times New Roman" panose="02020603050405020304" pitchFamily="18" charset="0"/>
              </a:rPr>
              <a:t>) ____________ ?</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912841" y="4622236"/>
            <a:ext cx="7240559" cy="8382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smtClean="0">
                <a:solidFill>
                  <a:schemeClr val="tx1"/>
                </a:solidFill>
                <a:latin typeface="Times New Roman" panose="02020603050405020304" pitchFamily="18" charset="0"/>
                <a:cs typeface="Times New Roman" panose="02020603050405020304" pitchFamily="18" charset="0"/>
              </a:rPr>
              <a:t>d) ___________________________ ?</a:t>
            </a: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3475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27481" y="1286470"/>
            <a:ext cx="2916119" cy="923330"/>
          </a:xfrm>
          <a:prstGeom prst="rect">
            <a:avLst/>
          </a:prstGeom>
          <a:noFill/>
        </p:spPr>
        <p:txBody>
          <a:bodyPr wrap="none" lIns="91440" tIns="45720" rIns="91440" bIns="45720">
            <a:spAutoFit/>
          </a:bodyPr>
          <a:lstStyle/>
          <a:p>
            <a:pPr algn="ctr"/>
            <a:r>
              <a:rPr lang="en-US" sz="5400" b="1" dirty="0" smtClean="0">
                <a:ln w="1905"/>
                <a:solidFill>
                  <a:srgbClr val="00B050"/>
                </a:solidFill>
                <a:effectLst>
                  <a:innerShdw blurRad="69850" dist="43180" dir="5400000">
                    <a:srgbClr val="000000">
                      <a:alpha val="65000"/>
                    </a:srgbClr>
                  </a:innerShdw>
                </a:effectLst>
              </a:rPr>
              <a:t>Pair </a:t>
            </a:r>
            <a:r>
              <a:rPr lang="en-US" sz="5400" b="1" cap="none" spc="0" dirty="0" smtClean="0">
                <a:ln w="1905"/>
                <a:solidFill>
                  <a:srgbClr val="00B050"/>
                </a:solidFill>
                <a:effectLst>
                  <a:innerShdw blurRad="69850" dist="43180" dir="5400000">
                    <a:srgbClr val="000000">
                      <a:alpha val="65000"/>
                    </a:srgbClr>
                  </a:innerShdw>
                </a:effectLst>
              </a:rPr>
              <a:t>work</a:t>
            </a:r>
            <a:endParaRPr lang="en-US" sz="5400" b="1" cap="none" spc="0" dirty="0">
              <a:ln w="1905"/>
              <a:solidFill>
                <a:srgbClr val="00B050"/>
              </a:solidFill>
              <a:effectLst>
                <a:innerShdw blurRad="69850" dist="43180" dir="5400000">
                  <a:srgbClr val="000000">
                    <a:alpha val="65000"/>
                  </a:srgbClr>
                </a:innerShdw>
              </a:effectLst>
            </a:endParaRPr>
          </a:p>
        </p:txBody>
      </p:sp>
      <p:sp>
        <p:nvSpPr>
          <p:cNvPr id="4" name="TextBox 3"/>
          <p:cNvSpPr txBox="1"/>
          <p:nvPr/>
        </p:nvSpPr>
        <p:spPr>
          <a:xfrm>
            <a:off x="685800" y="2773740"/>
            <a:ext cx="7772400" cy="1754326"/>
          </a:xfrm>
          <a:prstGeom prst="rect">
            <a:avLst/>
          </a:prstGeom>
          <a:solidFill>
            <a:schemeClr val="accent3">
              <a:lumMod val="20000"/>
              <a:lumOff val="80000"/>
            </a:schemeClr>
          </a:solidFill>
          <a:ln>
            <a:solidFill>
              <a:schemeClr val="tx1"/>
            </a:solidFill>
          </a:ln>
        </p:spPr>
        <p:txBody>
          <a:bodyPr wrap="square" rtlCol="0">
            <a:spAutoFit/>
          </a:bodyPr>
          <a:lstStyle/>
          <a:p>
            <a:pPr algn="just"/>
            <a:r>
              <a:rPr lang="en-US" sz="3600" b="1" dirty="0" smtClean="0">
                <a:latin typeface="Times New Roman" panose="02020603050405020304" pitchFamily="18" charset="0"/>
                <a:cs typeface="Times New Roman" panose="02020603050405020304" pitchFamily="18" charset="0"/>
              </a:rPr>
              <a:t>Go to the text book section C. Make questions for the statements given there. </a:t>
            </a:r>
          </a:p>
        </p:txBody>
      </p:sp>
      <p:pic>
        <p:nvPicPr>
          <p:cNvPr id="6" name="Pictur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30927" y="4924452"/>
            <a:ext cx="1451123" cy="1627016"/>
          </a:xfrm>
          <a:prstGeom prst="ellipse">
            <a:avLst/>
          </a:prstGeom>
          <a:ln>
            <a:noFill/>
          </a:ln>
        </p:spPr>
      </p:pic>
    </p:spTree>
    <p:extLst>
      <p:ext uri="{BB962C8B-B14F-4D97-AF65-F5344CB8AC3E}">
        <p14:creationId xmlns:p14="http://schemas.microsoft.com/office/powerpoint/2010/main" val="355963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909596" y="1489364"/>
            <a:ext cx="7543800" cy="35052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rPr>
              <a:t>Note for the honourable teachers:</a:t>
            </a:r>
          </a:p>
          <a:p>
            <a:pPr algn="ctr"/>
            <a:r>
              <a:rPr lang="en-US" sz="2800" b="1" dirty="0">
                <a:solidFill>
                  <a:srgbClr val="00B050"/>
                </a:solidFill>
              </a:rPr>
              <a:t>The subject teachers are requested </a:t>
            </a:r>
            <a:r>
              <a:rPr lang="en-US" sz="2800" b="1">
                <a:solidFill>
                  <a:srgbClr val="00B050"/>
                </a:solidFill>
              </a:rPr>
              <a:t>to </a:t>
            </a:r>
            <a:r>
              <a:rPr lang="en-US" sz="2800" b="1" smtClean="0">
                <a:solidFill>
                  <a:srgbClr val="00B050"/>
                </a:solidFill>
              </a:rPr>
              <a:t>read </a:t>
            </a:r>
            <a:r>
              <a:rPr lang="en-US" sz="2800" b="1" dirty="0">
                <a:solidFill>
                  <a:srgbClr val="00B050"/>
                </a:solidFill>
              </a:rPr>
              <a:t>the notes given below the slides.</a:t>
            </a:r>
          </a:p>
          <a:p>
            <a:pPr algn="ctr"/>
            <a:r>
              <a:rPr lang="en-US" sz="2800" b="1" dirty="0" smtClean="0">
                <a:solidFill>
                  <a:schemeClr val="tx1"/>
                </a:solidFill>
              </a:rPr>
              <a:t>Notes are given bellow the slide no. 9, 14, 16, 17 and 18.</a:t>
            </a:r>
            <a:endParaRPr lang="en-US" sz="4000" b="1" dirty="0">
              <a:solidFill>
                <a:schemeClr val="tx1"/>
              </a:solidFill>
            </a:endParaRPr>
          </a:p>
        </p:txBody>
      </p:sp>
    </p:spTree>
    <p:extLst>
      <p:ext uri="{BB962C8B-B14F-4D97-AF65-F5344CB8AC3E}">
        <p14:creationId xmlns:p14="http://schemas.microsoft.com/office/powerpoint/2010/main" val="1427686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73241" y="1438870"/>
            <a:ext cx="3522759" cy="923330"/>
          </a:xfrm>
          <a:prstGeom prst="rect">
            <a:avLst/>
          </a:prstGeom>
          <a:noFill/>
        </p:spPr>
        <p:txBody>
          <a:bodyPr wrap="none" lIns="91440" tIns="45720" rIns="91440" bIns="45720">
            <a:spAutoFit/>
          </a:bodyPr>
          <a:lstStyle/>
          <a:p>
            <a:pPr algn="ctr"/>
            <a:r>
              <a:rPr lang="en-US" sz="5400" b="1" dirty="0" smtClean="0">
                <a:ln w="1905"/>
                <a:solidFill>
                  <a:srgbClr val="00B050"/>
                </a:solidFill>
                <a:effectLst>
                  <a:innerShdw blurRad="69850" dist="43180" dir="5400000">
                    <a:srgbClr val="000000">
                      <a:alpha val="65000"/>
                    </a:srgbClr>
                  </a:innerShdw>
                </a:effectLst>
              </a:rPr>
              <a:t>Home </a:t>
            </a:r>
            <a:r>
              <a:rPr lang="en-US" sz="5400" b="1" cap="none" spc="0" dirty="0" smtClean="0">
                <a:ln w="1905"/>
                <a:solidFill>
                  <a:srgbClr val="00B050"/>
                </a:solidFill>
                <a:effectLst>
                  <a:innerShdw blurRad="69850" dist="43180" dir="5400000">
                    <a:srgbClr val="000000">
                      <a:alpha val="65000"/>
                    </a:srgbClr>
                  </a:innerShdw>
                </a:effectLst>
              </a:rPr>
              <a:t>work</a:t>
            </a:r>
            <a:endParaRPr lang="en-US" sz="5400" b="1" cap="none" spc="0" dirty="0">
              <a:ln w="1905"/>
              <a:solidFill>
                <a:srgbClr val="00B050"/>
              </a:solidFill>
              <a:effectLst>
                <a:innerShdw blurRad="69850" dist="43180" dir="5400000">
                  <a:srgbClr val="000000">
                    <a:alpha val="65000"/>
                  </a:srgbClr>
                </a:innerShdw>
              </a:effectLst>
            </a:endParaRPr>
          </a:p>
        </p:txBody>
      </p:sp>
      <p:sp>
        <p:nvSpPr>
          <p:cNvPr id="4" name="TextBox 3"/>
          <p:cNvSpPr txBox="1"/>
          <p:nvPr/>
        </p:nvSpPr>
        <p:spPr>
          <a:xfrm>
            <a:off x="685800" y="2773740"/>
            <a:ext cx="7772400" cy="1200329"/>
          </a:xfrm>
          <a:prstGeom prst="rect">
            <a:avLst/>
          </a:prstGeom>
          <a:solidFill>
            <a:schemeClr val="accent3">
              <a:lumMod val="20000"/>
              <a:lumOff val="80000"/>
            </a:schemeClr>
          </a:solidFill>
          <a:ln>
            <a:solidFill>
              <a:schemeClr val="tx1"/>
            </a:solidFill>
          </a:ln>
        </p:spPr>
        <p:txBody>
          <a:bodyPr wrap="square" rtlCol="0">
            <a:spAutoFit/>
          </a:bodyPr>
          <a:lstStyle/>
          <a:p>
            <a:pPr algn="just"/>
            <a:r>
              <a:rPr lang="en-US" sz="3600" b="1" dirty="0" smtClean="0">
                <a:latin typeface="Times New Roman" panose="02020603050405020304" pitchFamily="18" charset="0"/>
                <a:cs typeface="Times New Roman" panose="02020603050405020304" pitchFamily="18" charset="0"/>
              </a:rPr>
              <a:t>How the story of Michael is related to the unit theme </a:t>
            </a:r>
            <a:r>
              <a:rPr lang="en-US" sz="3600" b="1" i="1" dirty="0" smtClean="0">
                <a:solidFill>
                  <a:srgbClr val="00B050"/>
                </a:solidFill>
                <a:latin typeface="Times New Roman" panose="02020603050405020304" pitchFamily="18" charset="0"/>
                <a:cs typeface="Times New Roman" panose="02020603050405020304" pitchFamily="18" charset="0"/>
              </a:rPr>
              <a:t>Roots</a:t>
            </a:r>
            <a:r>
              <a:rPr lang="en-US" sz="3600" b="1" dirty="0" smtClean="0">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30927" y="4924452"/>
            <a:ext cx="1451123" cy="1627016"/>
          </a:xfrm>
          <a:prstGeom prst="ellipse">
            <a:avLst/>
          </a:prstGeom>
          <a:ln>
            <a:noFill/>
          </a:ln>
        </p:spPr>
      </p:pic>
    </p:spTree>
    <p:extLst>
      <p:ext uri="{BB962C8B-B14F-4D97-AF65-F5344CB8AC3E}">
        <p14:creationId xmlns:p14="http://schemas.microsoft.com/office/powerpoint/2010/main" val="177278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2819400"/>
            <a:ext cx="7924800" cy="3046988"/>
          </a:xfrm>
          <a:prstGeom prst="rect">
            <a:avLst/>
          </a:prstGeom>
          <a:noFill/>
          <a:ln>
            <a:solidFill>
              <a:schemeClr val="tx1"/>
            </a:solidFill>
          </a:ln>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          </a:t>
            </a:r>
          </a:p>
          <a:p>
            <a:pPr algn="just"/>
            <a:r>
              <a:rPr lang="en-US" sz="2400" dirty="0" smtClean="0">
                <a:latin typeface="Times New Roman" panose="02020603050405020304" pitchFamily="18" charset="0"/>
                <a:cs typeface="Times New Roman" panose="02020603050405020304" pitchFamily="18" charset="0"/>
              </a:rPr>
              <a:t>And the editors panel:</a:t>
            </a:r>
            <a:r>
              <a:rPr lang="en-US" sz="2400" b="1" dirty="0" smtClean="0">
                <a:latin typeface="Times New Roman" panose="02020603050405020304" pitchFamily="18" charset="0"/>
                <a:cs typeface="Times New Roman" panose="02020603050405020304" pitchFamily="18" charset="0"/>
              </a:rPr>
              <a:t> Ranjit </a:t>
            </a:r>
            <a:r>
              <a:rPr lang="en-US" sz="2400" b="1" dirty="0">
                <a:latin typeface="Times New Roman" panose="02020603050405020304" pitchFamily="18" charset="0"/>
                <a:cs typeface="Times New Roman" panose="02020603050405020304" pitchFamily="18" charset="0"/>
              </a:rPr>
              <a:t>Poddar, </a:t>
            </a:r>
            <a:r>
              <a:rPr lang="en-US" sz="2400" b="1" dirty="0" smtClean="0">
                <a:latin typeface="Times New Roman" panose="02020603050405020304" pitchFamily="18" charset="0"/>
                <a:cs typeface="Times New Roman" panose="02020603050405020304" pitchFamily="18" charset="0"/>
              </a:rPr>
              <a:t>Associate Professor (English) TTC</a:t>
            </a:r>
            <a:r>
              <a:rPr lang="en-US" sz="2400" b="1" dirty="0">
                <a:latin typeface="Times New Roman" panose="02020603050405020304" pitchFamily="18" charset="0"/>
                <a:cs typeface="Times New Roman" panose="02020603050405020304" pitchFamily="18" charset="0"/>
              </a:rPr>
              <a:t>, Dhaka, </a:t>
            </a:r>
            <a:r>
              <a:rPr lang="en-US" sz="2400" b="1" dirty="0" smtClean="0">
                <a:latin typeface="Times New Roman" panose="02020603050405020304" pitchFamily="18" charset="0"/>
                <a:cs typeface="Times New Roman" panose="02020603050405020304" pitchFamily="18" charset="0"/>
              </a:rPr>
              <a:t>Md. Jahangir Hasan (English), Assistant Professor TTC, Rangpur and Urmila Khaled Assistant </a:t>
            </a:r>
            <a:r>
              <a:rPr lang="en-US" sz="2400" b="1" dirty="0">
                <a:latin typeface="Times New Roman" panose="02020603050405020304" pitchFamily="18" charset="0"/>
                <a:cs typeface="Times New Roman" panose="02020603050405020304" pitchFamily="18" charset="0"/>
              </a:rPr>
              <a:t>Professor (English) TTC, </a:t>
            </a:r>
            <a:r>
              <a:rPr lang="en-US" sz="2400" b="1" dirty="0" smtClean="0">
                <a:latin typeface="Times New Roman" panose="02020603050405020304" pitchFamily="18" charset="0"/>
                <a:cs typeface="Times New Roman" panose="02020603050405020304" pitchFamily="18" charset="0"/>
              </a:rPr>
              <a:t>Dhaka.</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Their </a:t>
            </a:r>
            <a:r>
              <a:rPr lang="en-US" sz="2400" dirty="0">
                <a:latin typeface="Times New Roman" panose="02020603050405020304" pitchFamily="18" charset="0"/>
                <a:cs typeface="Times New Roman" panose="02020603050405020304" pitchFamily="18" charset="0"/>
              </a:rPr>
              <a:t>direction, valuable suggestions and intensive supervision have enriched the model contents.</a:t>
            </a:r>
          </a:p>
          <a:p>
            <a:pPr algn="just"/>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653988" y="726141"/>
            <a:ext cx="5661212" cy="769441"/>
          </a:xfrm>
          <a:prstGeom prst="rect">
            <a:avLst/>
          </a:prstGeom>
          <a:noFill/>
        </p:spPr>
        <p:txBody>
          <a:bodyPr wrap="square" rtlCol="0">
            <a:spAutoFit/>
          </a:bodyPr>
          <a:lstStyle/>
          <a:p>
            <a:pPr algn="ctr"/>
            <a:r>
              <a:rPr lang="en-US" sz="4400" b="1" dirty="0" smtClean="0">
                <a:latin typeface="Times New Roman" panose="02020603050405020304" pitchFamily="18" charset="0"/>
                <a:cs typeface="Times New Roman" panose="02020603050405020304" pitchFamily="18" charset="0"/>
              </a:rPr>
              <a:t>Acknowledgement </a:t>
            </a:r>
            <a:endParaRPr lang="en-US" sz="44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685800" y="1915180"/>
            <a:ext cx="7924800" cy="523220"/>
          </a:xfrm>
          <a:prstGeom prst="rect">
            <a:avLst/>
          </a:prstGeom>
          <a:noFill/>
          <a:ln>
            <a:solidFill>
              <a:schemeClr val="tx1"/>
            </a:solidFill>
          </a:ln>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MoE, DSHE, NCTB &amp; A2I respective of officials</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39349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591270"/>
            <a:ext cx="6858000" cy="923330"/>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Thank You All</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3950" y="2571750"/>
            <a:ext cx="3143250" cy="3524250"/>
          </a:xfrm>
          <a:prstGeom prst="ellipse">
            <a:avLst/>
          </a:prstGeom>
          <a:ln>
            <a:solidFill>
              <a:srgbClr val="C00000"/>
            </a:solidFill>
          </a:ln>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71600" y="4786745"/>
            <a:ext cx="609600" cy="609600"/>
          </a:xfrm>
          <a:prstGeom prst="rect">
            <a:avLst/>
          </a:prstGeom>
          <a:ln>
            <a:solidFill>
              <a:schemeClr val="accent6">
                <a:lumMod val="75000"/>
              </a:schemeClr>
            </a:solidFill>
          </a:ln>
        </p:spPr>
      </p:pic>
      <p:sp>
        <p:nvSpPr>
          <p:cNvPr id="3" name="Rectangle 2"/>
          <p:cNvSpPr/>
          <p:nvPr/>
        </p:nvSpPr>
        <p:spPr>
          <a:xfrm>
            <a:off x="1219200" y="4724400"/>
            <a:ext cx="1066800" cy="852055"/>
          </a:xfrm>
          <a:prstGeom prst="rect">
            <a:avLst/>
          </a:pr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063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50488" fill="hold"/>
                                        <p:tgtEl>
                                          <p:spTgt spid="5"/>
                                        </p:tgtEl>
                                      </p:cBhvr>
                                    </p:cmd>
                                  </p:childTnLst>
                                </p:cTn>
                              </p:par>
                            </p:childTnLst>
                          </p:cTn>
                        </p:par>
                      </p:childTnLst>
                    </p:cTn>
                  </p:par>
                </p:childTnLst>
              </p:cTn>
              <p:nextCondLst>
                <p:cond evt="onClick" delay="0">
                  <p:tgtEl>
                    <p:spTgt spid="5"/>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1028" y="5410200"/>
            <a:ext cx="1926772" cy="1447800"/>
          </a:xfrm>
          <a:prstGeom prst="ellipse">
            <a:avLst/>
          </a:prstGeom>
          <a:ln>
            <a:noFill/>
          </a:ln>
          <a:effectLst>
            <a:softEdge rad="112500"/>
          </a:effectLst>
        </p:spPr>
      </p:pic>
      <p:sp>
        <p:nvSpPr>
          <p:cNvPr id="16" name="Rectangle 15"/>
          <p:cNvSpPr/>
          <p:nvPr/>
        </p:nvSpPr>
        <p:spPr>
          <a:xfrm>
            <a:off x="228600" y="3408764"/>
            <a:ext cx="5093148" cy="2326472"/>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400" b="1" i="1" kern="0" dirty="0" smtClean="0">
                <a:solidFill>
                  <a:sysClr val="windowText" lastClr="000000"/>
                </a:solidFill>
                <a:latin typeface="Times New Roman" panose="02020603050405020304" pitchFamily="18" charset="0"/>
                <a:cs typeface="Times New Roman" panose="02020603050405020304" pitchFamily="18" charset="0"/>
              </a:rPr>
              <a:t>ROUFUN NAHAR</a:t>
            </a:r>
          </a:p>
          <a:p>
            <a:pPr lvl="0">
              <a:defRPr/>
            </a:pPr>
            <a:r>
              <a:rPr lang="en-US" sz="2400" b="1" i="1" kern="0" dirty="0" smtClean="0">
                <a:solidFill>
                  <a:sysClr val="windowText" lastClr="000000"/>
                </a:solidFill>
                <a:latin typeface="Times New Roman" panose="02020603050405020304" pitchFamily="18" charset="0"/>
                <a:cs typeface="Times New Roman" panose="02020603050405020304" pitchFamily="18" charset="0"/>
              </a:rPr>
              <a:t>ASSISTANT TEACHER ( ENGLISH)</a:t>
            </a:r>
          </a:p>
          <a:p>
            <a:pPr lvl="0">
              <a:defRPr/>
            </a:pPr>
            <a:r>
              <a:rPr lang="en-US" sz="2400" b="1" i="1" kern="0" dirty="0" smtClean="0">
                <a:solidFill>
                  <a:sysClr val="windowText" lastClr="000000"/>
                </a:solidFill>
                <a:latin typeface="Times New Roman" panose="02020603050405020304" pitchFamily="18" charset="0"/>
                <a:cs typeface="Times New Roman" panose="02020603050405020304" pitchFamily="18" charset="0"/>
              </a:rPr>
              <a:t>MAZIDA GOVT. HIGH SCHOOL,</a:t>
            </a:r>
          </a:p>
          <a:p>
            <a:pPr lvl="0">
              <a:defRPr/>
            </a:pPr>
            <a:r>
              <a:rPr lang="en-US" sz="2400" b="1" i="1" kern="0" dirty="0" smtClean="0">
                <a:solidFill>
                  <a:sysClr val="windowText" lastClr="000000"/>
                </a:solidFill>
                <a:latin typeface="Times New Roman" panose="02020603050405020304" pitchFamily="18" charset="0"/>
                <a:cs typeface="Times New Roman" panose="02020603050405020304" pitchFamily="18" charset="0"/>
              </a:rPr>
              <a:t>TONGI, GAZIPUR</a:t>
            </a:r>
            <a:endParaRPr lang="en-US" sz="2400" b="1" i="1" kern="0" dirty="0">
              <a:solidFill>
                <a:sysClr val="windowText" lastClr="000000"/>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108877"/>
            <a:ext cx="1874083" cy="18740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TextBox 18"/>
          <p:cNvSpPr txBox="1"/>
          <p:nvPr/>
        </p:nvSpPr>
        <p:spPr>
          <a:xfrm>
            <a:off x="5638800" y="3920836"/>
            <a:ext cx="3227399" cy="1200329"/>
          </a:xfrm>
          <a:prstGeom prst="rect">
            <a:avLst/>
          </a:prstGeom>
          <a:solidFill>
            <a:schemeClr val="accent3">
              <a:lumMod val="40000"/>
              <a:lumOff val="60000"/>
            </a:schemeClr>
          </a:solidFill>
          <a:ln>
            <a:solidFill>
              <a:schemeClr val="tx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CLASS:      </a:t>
            </a:r>
            <a:r>
              <a:rPr lang="en-US" sz="2400" b="1" i="1" kern="0" dirty="0" smtClean="0">
                <a:solidFill>
                  <a:srgbClr val="0070C0"/>
                </a:solidFill>
                <a:latin typeface="Times New Roman" panose="02020603050405020304" pitchFamily="18" charset="0"/>
                <a:cs typeface="Times New Roman" panose="02020603050405020304" pitchFamily="18" charset="0"/>
              </a:rPr>
              <a:t>NINE-TEN</a:t>
            </a:r>
            <a:endParaRPr kumimoji="0" lang="en-US" sz="2400" b="1" i="1" u="none" strike="noStrike" kern="0" cap="none" spc="0" normalizeH="0" baseline="0" noProof="0" dirty="0" smtClean="0">
              <a:ln>
                <a:noFill/>
              </a:ln>
              <a:solidFill>
                <a:srgbClr val="0070C0"/>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SUBJECT:   </a:t>
            </a:r>
            <a:r>
              <a:rPr kumimoji="0" lang="en-US" sz="2400" b="1" i="1" u="none" strike="noStrike" kern="0" cap="none" spc="0" normalizeH="0" baseline="0" noProof="0" dirty="0" smtClean="0">
                <a:ln>
                  <a:noFill/>
                </a:ln>
                <a:solidFill>
                  <a:srgbClr val="0070C0"/>
                </a:solidFill>
                <a:effectLst/>
                <a:uLnTx/>
                <a:uFillTx/>
                <a:latin typeface="Times New Roman" panose="02020603050405020304" pitchFamily="18" charset="0"/>
                <a:cs typeface="Times New Roman" panose="02020603050405020304" pitchFamily="18" charset="0"/>
              </a:rPr>
              <a:t>ENGLISH </a:t>
            </a:r>
            <a:r>
              <a:rPr lang="en-US" sz="2400" b="1" i="1" kern="0" dirty="0" smtClean="0">
                <a:solidFill>
                  <a:srgbClr val="0070C0"/>
                </a:solidFill>
                <a:latin typeface="Times New Roman" panose="02020603050405020304" pitchFamily="18" charset="0"/>
                <a:cs typeface="Times New Roman" panose="02020603050405020304" pitchFamily="18" charset="0"/>
              </a:rPr>
              <a:t>1</a:t>
            </a:r>
            <a:r>
              <a:rPr lang="en-US" sz="2400" b="1" i="1" kern="0" baseline="30000" dirty="0" smtClean="0">
                <a:solidFill>
                  <a:srgbClr val="0070C0"/>
                </a:solidFill>
                <a:latin typeface="Times New Roman" panose="02020603050405020304" pitchFamily="18" charset="0"/>
                <a:cs typeface="Times New Roman" panose="02020603050405020304" pitchFamily="18" charset="0"/>
              </a:rPr>
              <a:t>ST</a:t>
            </a:r>
            <a:r>
              <a:rPr lang="en-US" sz="2400" b="1" i="1" kern="0" dirty="0" smtClean="0">
                <a:solidFill>
                  <a:srgbClr val="0070C0"/>
                </a:solidFill>
                <a:latin typeface="Times New Roman" panose="02020603050405020304" pitchFamily="18" charset="0"/>
                <a:cs typeface="Times New Roman" panose="02020603050405020304" pitchFamily="18" charset="0"/>
              </a:rPr>
              <a:t> </a:t>
            </a:r>
            <a:r>
              <a:rPr kumimoji="0" lang="en-US" sz="2400" b="1" i="1" u="none" strike="noStrike" kern="0" cap="none" spc="0" normalizeH="0" baseline="0" noProof="0" dirty="0" smtClean="0">
                <a:ln>
                  <a:noFill/>
                </a:ln>
                <a:solidFill>
                  <a:srgbClr val="0070C0"/>
                </a:solidFill>
                <a:effectLst/>
                <a:uLnTx/>
                <a:uFillTx/>
                <a:latin typeface="Times New Roman" panose="02020603050405020304" pitchFamily="18" charset="0"/>
                <a:cs typeface="Times New Roman" panose="02020603050405020304" pitchFamily="18" charset="0"/>
              </a:rPr>
              <a:t> PAPER</a:t>
            </a:r>
          </a:p>
        </p:txBody>
      </p:sp>
      <p:sp>
        <p:nvSpPr>
          <p:cNvPr id="20" name="Rectangle 19"/>
          <p:cNvSpPr/>
          <p:nvPr/>
        </p:nvSpPr>
        <p:spPr>
          <a:xfrm>
            <a:off x="2375699" y="304800"/>
            <a:ext cx="4876800" cy="769441"/>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b="1" kern="0" dirty="0" smtClean="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INTRODUCTION</a:t>
            </a:r>
            <a:endParaRPr kumimoji="0" lang="en-US" sz="4400" b="1" i="0" u="none" strike="noStrike" kern="0" cap="none" spc="0" normalizeH="0" baseline="0" noProof="0" dirty="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uLnTx/>
              <a:uFillTx/>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5486400" y="3200400"/>
            <a:ext cx="0" cy="2590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51002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2851" r="22851"/>
          <a:stretch/>
        </p:blipFill>
        <p:spPr>
          <a:xfrm>
            <a:off x="3579278" y="1738178"/>
            <a:ext cx="1830922" cy="2529022"/>
          </a:xfrm>
          <a:prstGeom prst="rect">
            <a:avLst/>
          </a:prstGeom>
          <a:ln>
            <a:solidFill>
              <a:schemeClr val="tx1"/>
            </a:solidFill>
          </a:ln>
        </p:spPr>
      </p:pic>
      <p:sp>
        <p:nvSpPr>
          <p:cNvPr id="9" name="TextBox 8"/>
          <p:cNvSpPr txBox="1"/>
          <p:nvPr/>
        </p:nvSpPr>
        <p:spPr>
          <a:xfrm>
            <a:off x="853115" y="504531"/>
            <a:ext cx="7162800" cy="584775"/>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Who is the sonnet writer out of them?</a:t>
            </a:r>
            <a:endParaRPr lang="en-US" sz="32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2610494" y="5624531"/>
            <a:ext cx="3942706" cy="461665"/>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Michael Madhusudan Dutt</a:t>
            </a:r>
            <a:endParaRPr lang="en-US" sz="24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9386" r="5443"/>
          <a:stretch/>
        </p:blipFill>
        <p:spPr>
          <a:xfrm>
            <a:off x="6210962" y="1717396"/>
            <a:ext cx="2399638" cy="2549804"/>
          </a:xfrm>
          <a:prstGeom prst="rect">
            <a:avLst/>
          </a:prstGeom>
          <a:ln>
            <a:solidFill>
              <a:schemeClr val="tx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1738177"/>
            <a:ext cx="1772294" cy="2467113"/>
          </a:xfrm>
          <a:prstGeom prst="rect">
            <a:avLst/>
          </a:prstGeom>
          <a:ln>
            <a:solidFill>
              <a:schemeClr val="tx1"/>
            </a:solidFill>
          </a:ln>
        </p:spPr>
      </p:pic>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22851" r="22851"/>
          <a:stretch/>
        </p:blipFill>
        <p:spPr>
          <a:xfrm>
            <a:off x="2958462" y="1371600"/>
            <a:ext cx="2952106" cy="4077695"/>
          </a:xfrm>
          <a:prstGeom prst="rect">
            <a:avLst/>
          </a:prstGeom>
          <a:ln>
            <a:solidFill>
              <a:schemeClr val="tx1"/>
            </a:solidFill>
          </a:ln>
        </p:spPr>
      </p:pic>
    </p:spTree>
    <p:extLst>
      <p:ext uri="{BB962C8B-B14F-4D97-AF65-F5344CB8AC3E}">
        <p14:creationId xmlns:p14="http://schemas.microsoft.com/office/powerpoint/2010/main" val="32894442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0182" y="2415193"/>
            <a:ext cx="1981200" cy="33590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Up Arrow 5"/>
          <p:cNvSpPr/>
          <p:nvPr/>
        </p:nvSpPr>
        <p:spPr>
          <a:xfrm>
            <a:off x="4544084" y="1727662"/>
            <a:ext cx="180316" cy="687531"/>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Diagonal Corner Rectangle 6"/>
          <p:cNvSpPr/>
          <p:nvPr/>
        </p:nvSpPr>
        <p:spPr>
          <a:xfrm>
            <a:off x="6224152" y="2551573"/>
            <a:ext cx="2615048" cy="1333500"/>
          </a:xfrm>
          <a:prstGeom prst="round2Diag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latin typeface="Times New Roman" panose="02020603050405020304" pitchFamily="18" charset="0"/>
                <a:cs typeface="Times New Roman" panose="02020603050405020304" pitchFamily="18" charset="0"/>
              </a:rPr>
              <a:t>wanted to be like an Englishman</a:t>
            </a:r>
          </a:p>
        </p:txBody>
      </p:sp>
      <p:sp>
        <p:nvSpPr>
          <p:cNvPr id="8" name="Right Arrow 7"/>
          <p:cNvSpPr/>
          <p:nvPr/>
        </p:nvSpPr>
        <p:spPr>
          <a:xfrm>
            <a:off x="5503257" y="3218323"/>
            <a:ext cx="720895" cy="21838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rot="480000">
            <a:off x="6075621" y="4959160"/>
            <a:ext cx="2615048" cy="1333500"/>
          </a:xfrm>
          <a:prstGeom prst="round2Diag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latin typeface="Times New Roman" panose="02020603050405020304" pitchFamily="18" charset="0"/>
                <a:cs typeface="Times New Roman" panose="02020603050405020304" pitchFamily="18" charset="0"/>
              </a:rPr>
              <a:t>wrote many English poems and dramas</a:t>
            </a:r>
          </a:p>
        </p:txBody>
      </p:sp>
      <p:sp>
        <p:nvSpPr>
          <p:cNvPr id="10" name="Right Arrow 9"/>
          <p:cNvSpPr/>
          <p:nvPr/>
        </p:nvSpPr>
        <p:spPr>
          <a:xfrm rot="1080000">
            <a:off x="5426430" y="5130687"/>
            <a:ext cx="685800" cy="182880"/>
          </a:xfrm>
          <a:prstGeom prst="rightArrow">
            <a:avLst/>
          </a:prstGeom>
          <a:solidFill>
            <a:schemeClr val="tx1"/>
          </a:solidFill>
          <a:ln>
            <a:solidFill>
              <a:schemeClr val="tx1"/>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rot="-720000">
            <a:off x="527251" y="4959161"/>
            <a:ext cx="2615048" cy="1333500"/>
          </a:xfrm>
          <a:prstGeom prst="round2Diag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latin typeface="Times New Roman" panose="02020603050405020304" pitchFamily="18" charset="0"/>
                <a:cs typeface="Times New Roman" panose="02020603050405020304" pitchFamily="18" charset="0"/>
              </a:rPr>
              <a:t>not appreciated for his deeds</a:t>
            </a:r>
          </a:p>
        </p:txBody>
      </p:sp>
      <p:sp>
        <p:nvSpPr>
          <p:cNvPr id="12" name="Right Arrow 11"/>
          <p:cNvSpPr/>
          <p:nvPr/>
        </p:nvSpPr>
        <p:spPr>
          <a:xfrm rot="20520000" flipH="1">
            <a:off x="3088478" y="5154584"/>
            <a:ext cx="685800" cy="182880"/>
          </a:xfrm>
          <a:prstGeom prst="rightArrow">
            <a:avLst/>
          </a:prstGeom>
          <a:solidFill>
            <a:schemeClr val="tx1"/>
          </a:solidFill>
          <a:ln>
            <a:solidFill>
              <a:schemeClr val="tx1"/>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a:off x="332504" y="2551573"/>
            <a:ext cx="2615048" cy="1333500"/>
          </a:xfrm>
          <a:prstGeom prst="round2Diag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latin typeface="Times New Roman" panose="02020603050405020304" pitchFamily="18" charset="0"/>
                <a:cs typeface="Times New Roman" panose="02020603050405020304" pitchFamily="18" charset="0"/>
              </a:rPr>
              <a:t>felt for his motherland and </a:t>
            </a:r>
            <a:r>
              <a:rPr lang="en-US" sz="2400" b="1" dirty="0" smtClean="0">
                <a:solidFill>
                  <a:schemeClr val="tx1"/>
                </a:solidFill>
                <a:latin typeface="Times New Roman" panose="02020603050405020304" pitchFamily="18" charset="0"/>
                <a:cs typeface="Times New Roman" panose="02020603050405020304" pitchFamily="18" charset="0"/>
              </a:rPr>
              <a:t>returned home</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4" name="Right Arrow 13"/>
          <p:cNvSpPr/>
          <p:nvPr/>
        </p:nvSpPr>
        <p:spPr>
          <a:xfrm rot="21660000" flipH="1">
            <a:off x="2946008" y="3247861"/>
            <a:ext cx="685800" cy="182880"/>
          </a:xfrm>
          <a:prstGeom prst="rightArrow">
            <a:avLst/>
          </a:prstGeom>
          <a:solidFill>
            <a:schemeClr val="tx1"/>
          </a:solidFill>
          <a:ln>
            <a:solidFill>
              <a:schemeClr val="tx1"/>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57382" y="1295400"/>
            <a:ext cx="8686800" cy="523220"/>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Some information about Michael Madhusudan Dutt</a:t>
            </a:r>
            <a:endParaRPr lang="en-US" sz="2800" b="1" dirty="0">
              <a:latin typeface="Times New Roman" panose="02020603050405020304" pitchFamily="18" charset="0"/>
              <a:cs typeface="Times New Roman" panose="02020603050405020304" pitchFamily="18" charset="0"/>
            </a:endParaRPr>
          </a:p>
        </p:txBody>
      </p:sp>
      <p:sp>
        <p:nvSpPr>
          <p:cNvPr id="5" name="Round Diagonal Corner Rectangle 4"/>
          <p:cNvSpPr/>
          <p:nvPr/>
        </p:nvSpPr>
        <p:spPr>
          <a:xfrm>
            <a:off x="3404752" y="394162"/>
            <a:ext cx="2615048" cy="1333500"/>
          </a:xfrm>
          <a:prstGeom prst="round2Diag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latin typeface="Times New Roman" panose="02020603050405020304" pitchFamily="18" charset="0"/>
                <a:cs typeface="Times New Roman" panose="02020603050405020304" pitchFamily="18" charset="0"/>
              </a:rPr>
              <a:t>took education from Europe</a:t>
            </a:r>
            <a:endParaRPr lang="en-US" sz="2400" dirty="0">
              <a:solidFill>
                <a:schemeClr val="tx1"/>
              </a:solidFill>
            </a:endParaRPr>
          </a:p>
        </p:txBody>
      </p:sp>
    </p:spTree>
    <p:extLst>
      <p:ext uri="{BB962C8B-B14F-4D97-AF65-F5344CB8AC3E}">
        <p14:creationId xmlns:p14="http://schemas.microsoft.com/office/powerpoint/2010/main" val="16123258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349514"/>
            <a:ext cx="3969356" cy="707886"/>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dirty="0" smtClean="0">
                <a:ln w="1905"/>
                <a:effectLst>
                  <a:innerShdw blurRad="69850" dist="43180" dir="5400000">
                    <a:srgbClr val="000000">
                      <a:alpha val="65000"/>
                    </a:srgbClr>
                  </a:innerShdw>
                </a:effectLst>
              </a:rPr>
              <a:t>Today our topic is</a:t>
            </a:r>
            <a:endParaRPr kumimoji="0" lang="en-US" sz="4000" b="1" i="0" u="none" strike="noStrike" kern="0" cap="none" spc="0" normalizeH="0" baseline="0" noProof="0" dirty="0">
              <a:ln w="1905"/>
              <a:effectLst>
                <a:innerShdw blurRad="69850" dist="43180" dir="5400000">
                  <a:srgbClr val="000000">
                    <a:alpha val="65000"/>
                  </a:srgbClr>
                </a:innerShdw>
              </a:effectLst>
              <a:uLnTx/>
              <a:uFillTx/>
            </a:endParaRPr>
          </a:p>
        </p:txBody>
      </p:sp>
      <p:sp>
        <p:nvSpPr>
          <p:cNvPr id="5" name="Rectangle 4"/>
          <p:cNvSpPr/>
          <p:nvPr/>
        </p:nvSpPr>
        <p:spPr>
          <a:xfrm>
            <a:off x="1572491" y="2362200"/>
            <a:ext cx="5758436" cy="769441"/>
          </a:xfrm>
          <a:prstGeom prst="rect">
            <a:avLst/>
          </a:prstGeom>
          <a:solidFill>
            <a:schemeClr val="bg1">
              <a:lumMod val="95000"/>
            </a:schemeClr>
          </a:solidFill>
          <a:ln>
            <a:solidFill>
              <a:schemeClr val="tx1"/>
            </a:solidFill>
          </a:ln>
        </p:spPr>
        <p:txBody>
          <a:bodyPr wrap="none" lIns="91440" tIns="45720" rIns="91440" bIns="45720">
            <a:spAutoFit/>
          </a:bodyPr>
          <a:lstStyle/>
          <a:p>
            <a:pPr algn="ctr"/>
            <a:r>
              <a:rPr lang="en-US" sz="4400" b="1" dirty="0" smtClean="0">
                <a:ln w="1905"/>
                <a:solidFill>
                  <a:srgbClr val="00B050"/>
                </a:solidFill>
                <a:effectLst>
                  <a:innerShdw blurRad="69850" dist="43180" dir="5400000">
                    <a:srgbClr val="000000">
                      <a:alpha val="65000"/>
                    </a:srgbClr>
                  </a:innerShdw>
                </a:effectLst>
              </a:rPr>
              <a:t>The return of the native</a:t>
            </a:r>
            <a:endParaRPr lang="en-US" sz="4400" b="1" cap="none" spc="0" dirty="0">
              <a:ln w="1905"/>
              <a:solidFill>
                <a:srgbClr val="00B050"/>
              </a:solidFill>
              <a:effectLst>
                <a:innerShdw blurRad="69850" dist="43180" dir="5400000">
                  <a:srgbClr val="000000">
                    <a:alpha val="65000"/>
                  </a:srgbClr>
                </a:innerShdw>
              </a:effectLst>
            </a:endParaRPr>
          </a:p>
        </p:txBody>
      </p:sp>
      <p:sp>
        <p:nvSpPr>
          <p:cNvPr id="6" name="Rectangle 5"/>
          <p:cNvSpPr/>
          <p:nvPr/>
        </p:nvSpPr>
        <p:spPr>
          <a:xfrm>
            <a:off x="3181795" y="3352800"/>
            <a:ext cx="2153154" cy="1323439"/>
          </a:xfrm>
          <a:prstGeom prst="rect">
            <a:avLst/>
          </a:prstGeom>
          <a:solidFill>
            <a:schemeClr val="bg1">
              <a:lumMod val="95000"/>
            </a:schemeClr>
          </a:solidFill>
          <a:ln>
            <a:solidFill>
              <a:schemeClr val="tx1"/>
            </a:solidFill>
          </a:ln>
        </p:spPr>
        <p:txBody>
          <a:bodyPr wrap="none" lIns="91440" tIns="45720" rIns="91440" bIns="4572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000" b="1" kern="0" noProof="0" dirty="0" smtClean="0">
                <a:ln w="1905"/>
                <a:effectLst>
                  <a:innerShdw blurRad="69850" dist="43180" dir="5400000">
                    <a:srgbClr val="000000">
                      <a:alpha val="65000"/>
                    </a:srgbClr>
                  </a:innerShdw>
                </a:effectLst>
              </a:rPr>
              <a:t>Unit- 12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dirty="0" smtClean="0">
                <a:ln w="1905"/>
                <a:effectLst>
                  <a:innerShdw blurRad="69850" dist="43180" dir="5400000">
                    <a:srgbClr val="000000">
                      <a:alpha val="65000"/>
                    </a:srgbClr>
                  </a:innerShdw>
                </a:effectLst>
                <a:uLnTx/>
                <a:uFillTx/>
              </a:rPr>
              <a:t>Lesson- 3</a:t>
            </a:r>
            <a:endParaRPr kumimoji="0" lang="en-US" sz="4000" b="1" i="0" u="none" strike="noStrike" kern="0" cap="none" spc="0" normalizeH="0" baseline="0" noProof="0" dirty="0">
              <a:ln w="1905"/>
              <a:effectLst>
                <a:innerShdw blurRad="69850" dist="43180" dir="5400000">
                  <a:srgbClr val="000000">
                    <a:alpha val="65000"/>
                  </a:srgbClr>
                </a:innerShdw>
              </a:effectLst>
              <a:uLnTx/>
              <a:uFillTx/>
            </a:endParaRPr>
          </a:p>
        </p:txBody>
      </p:sp>
      <p:pic>
        <p:nvPicPr>
          <p:cNvPr id="7" name="Picture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30927" y="4924452"/>
            <a:ext cx="1451123" cy="1627016"/>
          </a:xfrm>
          <a:prstGeom prst="ellipse">
            <a:avLst/>
          </a:prstGeom>
          <a:ln>
            <a:noFill/>
          </a:ln>
        </p:spPr>
      </p:pic>
    </p:spTree>
    <p:extLst>
      <p:ext uri="{BB962C8B-B14F-4D97-AF65-F5344CB8AC3E}">
        <p14:creationId xmlns:p14="http://schemas.microsoft.com/office/powerpoint/2010/main" val="28916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5253" y="1044714"/>
            <a:ext cx="7380547" cy="707886"/>
          </a:xfrm>
          <a:prstGeom prst="rect">
            <a:avLst/>
          </a:prstGeom>
          <a:noFill/>
        </p:spPr>
        <p:txBody>
          <a:bodyPr wrap="none" lIns="91440" tIns="45720" rIns="91440" bIns="45720">
            <a:spAutoFit/>
          </a:bodyPr>
          <a:lstStyle/>
          <a:p>
            <a:pPr lvl="0" algn="ctr">
              <a:defRPr/>
            </a:pPr>
            <a:r>
              <a:rPr lang="en-US" sz="4000" b="1" kern="0" dirty="0">
                <a:ln w="1905"/>
                <a:solidFill>
                  <a:srgbClr val="00B050"/>
                </a:solidFill>
                <a:effectLst>
                  <a:innerShdw blurRad="69850" dist="43180" dir="5400000">
                    <a:srgbClr val="000000">
                      <a:alpha val="65000"/>
                    </a:srgbClr>
                  </a:innerShdw>
                </a:effectLst>
              </a:rPr>
              <a:t>Learning Outcomes Of The Lesson</a:t>
            </a:r>
          </a:p>
        </p:txBody>
      </p:sp>
      <p:sp>
        <p:nvSpPr>
          <p:cNvPr id="3" name="TextBox 2"/>
          <p:cNvSpPr txBox="1"/>
          <p:nvPr/>
        </p:nvSpPr>
        <p:spPr>
          <a:xfrm>
            <a:off x="609600" y="1985189"/>
            <a:ext cx="8077200" cy="2739211"/>
          </a:xfrm>
          <a:prstGeom prst="rect">
            <a:avLst/>
          </a:prstGeom>
          <a:noFill/>
          <a:ln>
            <a:solidFill>
              <a:schemeClr val="tx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effectLst/>
                <a:uLnTx/>
                <a:uFillTx/>
              </a:rPr>
              <a:t>After this lesson the students will</a:t>
            </a:r>
            <a:r>
              <a:rPr kumimoji="0" lang="en-US" sz="3200" b="1" i="0" u="none" strike="noStrike" kern="0" cap="none" spc="0" normalizeH="0" noProof="0" dirty="0" smtClean="0">
                <a:ln>
                  <a:noFill/>
                </a:ln>
                <a:effectLst/>
                <a:uLnTx/>
                <a:uFillTx/>
              </a:rPr>
              <a:t> be able</a:t>
            </a:r>
            <a:r>
              <a:rPr lang="en-US" sz="3200" b="1" kern="0" dirty="0"/>
              <a:t> </a:t>
            </a:r>
            <a:r>
              <a:rPr lang="en-US" sz="3200" b="1" kern="0" dirty="0" smtClean="0"/>
              <a:t>to-</a:t>
            </a:r>
            <a:endParaRPr kumimoji="0" lang="en-US" sz="3200" b="1" i="0" u="none" strike="noStrike" kern="0" cap="none" spc="0" normalizeH="0" baseline="0" noProof="0" dirty="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smtClean="0">
                <a:ln>
                  <a:noFill/>
                </a:ln>
                <a:effectLst/>
                <a:uLnTx/>
                <a:uFillTx/>
              </a:rPr>
              <a:t>        </a:t>
            </a:r>
            <a:r>
              <a:rPr lang="en-US" sz="2800" b="1" i="1" kern="0" dirty="0" smtClean="0"/>
              <a:t>1.</a:t>
            </a:r>
            <a:r>
              <a:rPr kumimoji="0" lang="en-US" sz="2800" b="1" i="1" u="none" strike="noStrike" kern="0" cap="none" spc="0" normalizeH="0" baseline="0" noProof="0" dirty="0" smtClean="0">
                <a:ln>
                  <a:noFill/>
                </a:ln>
                <a:effectLst/>
                <a:uLnTx/>
                <a:uFillTx/>
              </a:rPr>
              <a:t> talk about the pictures.</a:t>
            </a:r>
          </a:p>
          <a:p>
            <a:pPr marL="0" marR="0" lvl="0" indent="0" defTabSz="914400" eaLnBrk="1" fontAlgn="auto" latinLnBrk="0" hangingPunct="1">
              <a:lnSpc>
                <a:spcPct val="100000"/>
              </a:lnSpc>
              <a:spcBef>
                <a:spcPts val="0"/>
              </a:spcBef>
              <a:spcAft>
                <a:spcPts val="0"/>
              </a:spcAft>
              <a:buClrTx/>
              <a:buSzTx/>
              <a:buFontTx/>
              <a:buNone/>
              <a:tabLst/>
              <a:defRPr/>
            </a:pPr>
            <a:r>
              <a:rPr lang="en-US" sz="2800" b="1" i="1" kern="0" dirty="0"/>
              <a:t> </a:t>
            </a:r>
            <a:r>
              <a:rPr lang="en-US" sz="2800" b="1" i="1" kern="0" dirty="0" smtClean="0"/>
              <a:t>       2. listen for specific information.</a:t>
            </a:r>
            <a:endParaRPr kumimoji="0" lang="en-US" sz="2800" b="1" i="1" u="none" strike="noStrike" kern="0" cap="none" spc="0" normalizeH="0" baseline="0" noProof="0" dirty="0" smtClean="0">
              <a:ln>
                <a:noFill/>
              </a:ln>
              <a:effectLst/>
              <a:uLnTx/>
              <a:uFillTx/>
            </a:endParaRPr>
          </a:p>
          <a:p>
            <a:pPr lvl="0">
              <a:defRPr/>
            </a:pPr>
            <a:r>
              <a:rPr kumimoji="0" lang="en-US" sz="2800" b="1" i="1" u="none" strike="noStrike" kern="0" cap="none" spc="0" normalizeH="0" baseline="0" noProof="0" dirty="0">
                <a:ln>
                  <a:noFill/>
                </a:ln>
                <a:effectLst/>
                <a:uLnTx/>
                <a:uFillTx/>
              </a:rPr>
              <a:t> </a:t>
            </a:r>
            <a:r>
              <a:rPr kumimoji="0" lang="en-US" sz="2800" b="1" i="1" u="none" strike="noStrike" kern="0" cap="none" spc="0" normalizeH="0" baseline="0" noProof="0" dirty="0" smtClean="0">
                <a:ln>
                  <a:noFill/>
                </a:ln>
                <a:effectLst/>
                <a:uLnTx/>
                <a:uFillTx/>
              </a:rPr>
              <a:t>       </a:t>
            </a:r>
            <a:r>
              <a:rPr lang="en-US" sz="2800" b="1" i="1" kern="0" noProof="0" dirty="0"/>
              <a:t>3</a:t>
            </a:r>
            <a:r>
              <a:rPr lang="en-US" sz="2800" b="1" i="1" kern="0" dirty="0" smtClean="0"/>
              <a:t>. </a:t>
            </a:r>
            <a:r>
              <a:rPr lang="en-US" sz="2800" b="1" i="1" kern="0" dirty="0"/>
              <a:t>read and a text and find out information.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smtClean="0">
                <a:ln>
                  <a:noFill/>
                </a:ln>
                <a:effectLst/>
                <a:uLnTx/>
                <a:uFillTx/>
              </a:rPr>
              <a:t>        4.</a:t>
            </a:r>
            <a:r>
              <a:rPr kumimoji="0" lang="en-US" sz="2800" b="1" i="1" u="none" strike="noStrike" kern="0" cap="none" spc="0" normalizeH="0" noProof="0" dirty="0" smtClean="0">
                <a:ln>
                  <a:noFill/>
                </a:ln>
                <a:effectLst/>
                <a:uLnTx/>
                <a:uFillTx/>
              </a:rPr>
              <a:t> make WH questions</a:t>
            </a:r>
            <a:r>
              <a:rPr lang="en-US" sz="2800" b="1" i="1" kern="0" dirty="0" smtClean="0"/>
              <a:t>.</a:t>
            </a:r>
            <a:endParaRPr kumimoji="0" lang="en-US" sz="2800" b="1" i="1"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a:ln>
                  <a:noFill/>
                </a:ln>
                <a:effectLst/>
                <a:uLnTx/>
                <a:uFillTx/>
              </a:rPr>
              <a:t> </a:t>
            </a:r>
            <a:r>
              <a:rPr kumimoji="0" lang="en-US" sz="2800" b="1" i="1" u="none" strike="noStrike" kern="0" cap="none" spc="0" normalizeH="0" baseline="0" noProof="0" dirty="0" smtClean="0">
                <a:ln>
                  <a:noFill/>
                </a:ln>
                <a:effectLst/>
                <a:uLnTx/>
                <a:uFillTx/>
              </a:rPr>
              <a:t>       5.</a:t>
            </a:r>
            <a:r>
              <a:rPr kumimoji="0" lang="en-US" sz="2800" b="1" i="1" u="none" strike="noStrike" kern="0" cap="none" spc="0" normalizeH="0" noProof="0" dirty="0" smtClean="0">
                <a:ln>
                  <a:noFill/>
                </a:ln>
                <a:effectLst/>
                <a:uLnTx/>
                <a:uFillTx/>
              </a:rPr>
              <a:t> infer the word meaning from the text. </a:t>
            </a:r>
            <a:endParaRPr kumimoji="0" lang="en-US" sz="2800" b="1" i="1" u="none" strike="noStrike" kern="0" cap="none" spc="0" normalizeH="0" baseline="0" noProof="0" dirty="0">
              <a:ln>
                <a:noFill/>
              </a:ln>
              <a:effectLst/>
              <a:uLnTx/>
              <a:uFillTx/>
            </a:endParaRPr>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67600" y="5105400"/>
            <a:ext cx="1451123" cy="1627016"/>
          </a:xfrm>
          <a:prstGeom prst="ellipse">
            <a:avLst/>
          </a:prstGeom>
          <a:ln>
            <a:noFill/>
          </a:ln>
        </p:spPr>
      </p:pic>
    </p:spTree>
    <p:extLst>
      <p:ext uri="{BB962C8B-B14F-4D97-AF65-F5344CB8AC3E}">
        <p14:creationId xmlns:p14="http://schemas.microsoft.com/office/powerpoint/2010/main" val="244295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143000"/>
            <a:ext cx="8758517"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Times New Roman" panose="02020603050405020304" pitchFamily="18" charset="0"/>
                <a:cs typeface="Times New Roman" panose="02020603050405020304" pitchFamily="18" charset="0"/>
              </a:rPr>
              <a:t>1. Michael Madhusudan Dutt’ father was a _______ .</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304800" y="2133600"/>
            <a:ext cx="8305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Times New Roman" panose="02020603050405020304" pitchFamily="18" charset="0"/>
                <a:cs typeface="Times New Roman" panose="02020603050405020304" pitchFamily="18" charset="0"/>
              </a:rPr>
              <a:t>2</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He was a pioneer </a:t>
            </a:r>
            <a:r>
              <a:rPr lang="en-US" sz="2800" b="1" dirty="0" smtClean="0">
                <a:solidFill>
                  <a:schemeClr val="tx1"/>
                </a:solidFill>
                <a:latin typeface="Times New Roman" panose="02020603050405020304" pitchFamily="18" charset="0"/>
                <a:cs typeface="Times New Roman" panose="02020603050405020304" pitchFamily="18" charset="0"/>
              </a:rPr>
              <a:t>of __________ .</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293799" y="3352800"/>
            <a:ext cx="8621601" cy="762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Times New Roman" panose="02020603050405020304" pitchFamily="18" charset="0"/>
                <a:cs typeface="Times New Roman" panose="02020603050405020304" pitchFamily="18" charset="0"/>
              </a:rPr>
              <a:t>3. </a:t>
            </a:r>
            <a:r>
              <a:rPr lang="en-US" sz="2800" b="1" dirty="0">
                <a:solidFill>
                  <a:schemeClr val="tx1"/>
                </a:solidFill>
                <a:latin typeface="Times New Roman" panose="02020603050405020304" pitchFamily="18" charset="0"/>
                <a:cs typeface="Times New Roman" panose="02020603050405020304" pitchFamily="18" charset="0"/>
              </a:rPr>
              <a:t>His famous work </a:t>
            </a:r>
            <a:r>
              <a:rPr lang="en-US" sz="2800" b="1" dirty="0" smtClean="0">
                <a:solidFill>
                  <a:schemeClr val="tx1"/>
                </a:solidFill>
                <a:latin typeface="Times New Roman" panose="02020603050405020304" pitchFamily="18" charset="0"/>
                <a:cs typeface="Times New Roman" panose="02020603050405020304" pitchFamily="18" charset="0"/>
              </a:rPr>
              <a:t>‘Meghnad Bodh’ is a _____ .</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475130" y="1600200"/>
            <a:ext cx="8382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smtClean="0">
                <a:solidFill>
                  <a:srgbClr val="00B050"/>
                </a:solidFill>
                <a:latin typeface="Times New Roman" panose="02020603050405020304" pitchFamily="18" charset="0"/>
                <a:cs typeface="Times New Roman" panose="02020603050405020304" pitchFamily="18" charset="0"/>
              </a:rPr>
              <a:t>a) doctor     b) teacher      c) business man    d) lawyer</a:t>
            </a:r>
            <a:endParaRPr lang="en-US" sz="2800" b="1" dirty="0">
              <a:solidFill>
                <a:srgbClr val="00B050"/>
              </a:solidFill>
              <a:latin typeface="Times New Roman" panose="02020603050405020304" pitchFamily="18" charset="0"/>
              <a:cs typeface="Times New Roman" panose="02020603050405020304" pitchFamily="18" charset="0"/>
            </a:endParaRPr>
          </a:p>
        </p:txBody>
      </p:sp>
      <p:sp>
        <p:nvSpPr>
          <p:cNvPr id="6" name="Rectangle 5"/>
          <p:cNvSpPr/>
          <p:nvPr/>
        </p:nvSpPr>
        <p:spPr>
          <a:xfrm>
            <a:off x="457200" y="2514600"/>
            <a:ext cx="80772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smtClean="0">
                <a:solidFill>
                  <a:srgbClr val="00B050"/>
                </a:solidFill>
                <a:latin typeface="Times New Roman" panose="02020603050405020304" pitchFamily="18" charset="0"/>
                <a:cs typeface="Times New Roman" panose="02020603050405020304" pitchFamily="18" charset="0"/>
              </a:rPr>
              <a:t>a) </a:t>
            </a:r>
            <a:r>
              <a:rPr lang="en-US" sz="2800" b="1" dirty="0">
                <a:solidFill>
                  <a:srgbClr val="00B050"/>
                </a:solidFill>
                <a:latin typeface="Times New Roman" panose="02020603050405020304" pitchFamily="18" charset="0"/>
                <a:cs typeface="Times New Roman" panose="02020603050405020304" pitchFamily="18" charset="0"/>
              </a:rPr>
              <a:t>Bengali </a:t>
            </a:r>
            <a:r>
              <a:rPr lang="en-US" sz="2800" b="1" dirty="0" smtClean="0">
                <a:solidFill>
                  <a:srgbClr val="00B050"/>
                </a:solidFill>
                <a:latin typeface="Times New Roman" panose="02020603050405020304" pitchFamily="18" charset="0"/>
                <a:cs typeface="Times New Roman" panose="02020603050405020304" pitchFamily="18" charset="0"/>
              </a:rPr>
              <a:t> poem                   b) </a:t>
            </a:r>
            <a:r>
              <a:rPr lang="en-US" sz="2800" b="1" dirty="0">
                <a:solidFill>
                  <a:srgbClr val="00B050"/>
                </a:solidFill>
                <a:latin typeface="Times New Roman" panose="02020603050405020304" pitchFamily="18" charset="0"/>
                <a:cs typeface="Times New Roman" panose="02020603050405020304" pitchFamily="18" charset="0"/>
              </a:rPr>
              <a:t>Bengali drama</a:t>
            </a:r>
            <a:endParaRPr lang="en-US" sz="2800" b="1" dirty="0" smtClean="0">
              <a:solidFill>
                <a:srgbClr val="00B050"/>
              </a:solidFill>
              <a:latin typeface="Times New Roman" panose="02020603050405020304" pitchFamily="18" charset="0"/>
              <a:cs typeface="Times New Roman" panose="02020603050405020304" pitchFamily="18" charset="0"/>
            </a:endParaRPr>
          </a:p>
          <a:p>
            <a:r>
              <a:rPr lang="en-US" sz="2800" b="1" dirty="0" smtClean="0">
                <a:solidFill>
                  <a:srgbClr val="00B050"/>
                </a:solidFill>
                <a:latin typeface="Times New Roman" panose="02020603050405020304" pitchFamily="18" charset="0"/>
                <a:cs typeface="Times New Roman" panose="02020603050405020304" pitchFamily="18" charset="0"/>
              </a:rPr>
              <a:t> c) Bengali  novel                   d) English </a:t>
            </a:r>
            <a:r>
              <a:rPr lang="en-US" sz="2800" b="1" dirty="0">
                <a:solidFill>
                  <a:srgbClr val="00B050"/>
                </a:solidFill>
                <a:latin typeface="Times New Roman" panose="02020603050405020304" pitchFamily="18" charset="0"/>
                <a:cs typeface="Times New Roman" panose="02020603050405020304" pitchFamily="18" charset="0"/>
              </a:rPr>
              <a:t>drama</a:t>
            </a:r>
          </a:p>
        </p:txBody>
      </p:sp>
      <p:sp>
        <p:nvSpPr>
          <p:cNvPr id="8" name="Rectangle 7"/>
          <p:cNvSpPr/>
          <p:nvPr/>
        </p:nvSpPr>
        <p:spPr>
          <a:xfrm>
            <a:off x="432343" y="3916760"/>
            <a:ext cx="7772400" cy="880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smtClean="0">
                <a:solidFill>
                  <a:srgbClr val="00B050"/>
                </a:solidFill>
                <a:latin typeface="Times New Roman" panose="02020603050405020304" pitchFamily="18" charset="0"/>
                <a:cs typeface="Times New Roman" panose="02020603050405020304" pitchFamily="18" charset="0"/>
              </a:rPr>
              <a:t>a) </a:t>
            </a:r>
            <a:r>
              <a:rPr lang="en-US" sz="2800" b="1" dirty="0">
                <a:solidFill>
                  <a:srgbClr val="00B050"/>
                </a:solidFill>
                <a:latin typeface="Times New Roman" panose="02020603050405020304" pitchFamily="18" charset="0"/>
                <a:cs typeface="Times New Roman" panose="02020603050405020304" pitchFamily="18" charset="0"/>
              </a:rPr>
              <a:t>tragic epic                         </a:t>
            </a:r>
            <a:r>
              <a:rPr lang="en-US" sz="2800" b="1" dirty="0" smtClean="0">
                <a:solidFill>
                  <a:srgbClr val="00B050"/>
                </a:solidFill>
                <a:latin typeface="Times New Roman" panose="02020603050405020304" pitchFamily="18" charset="0"/>
                <a:cs typeface="Times New Roman" panose="02020603050405020304" pitchFamily="18" charset="0"/>
              </a:rPr>
              <a:t>b) comic </a:t>
            </a:r>
            <a:r>
              <a:rPr lang="en-US" sz="2800" b="1" dirty="0">
                <a:solidFill>
                  <a:srgbClr val="00B050"/>
                </a:solidFill>
                <a:latin typeface="Times New Roman" panose="02020603050405020304" pitchFamily="18" charset="0"/>
                <a:cs typeface="Times New Roman" panose="02020603050405020304" pitchFamily="18" charset="0"/>
              </a:rPr>
              <a:t>epic</a:t>
            </a:r>
          </a:p>
          <a:p>
            <a:r>
              <a:rPr lang="en-US" sz="2800" b="1" dirty="0" smtClean="0">
                <a:solidFill>
                  <a:srgbClr val="00B050"/>
                </a:solidFill>
                <a:latin typeface="Times New Roman" panose="02020603050405020304" pitchFamily="18" charset="0"/>
                <a:cs typeface="Times New Roman" panose="02020603050405020304" pitchFamily="18" charset="0"/>
              </a:rPr>
              <a:t> c) </a:t>
            </a:r>
            <a:r>
              <a:rPr lang="en-US" sz="2800" b="1" dirty="0">
                <a:solidFill>
                  <a:srgbClr val="00B050"/>
                </a:solidFill>
                <a:latin typeface="Times New Roman" panose="02020603050405020304" pitchFamily="18" charset="0"/>
                <a:cs typeface="Times New Roman" panose="02020603050405020304" pitchFamily="18" charset="0"/>
              </a:rPr>
              <a:t>tragic </a:t>
            </a:r>
            <a:r>
              <a:rPr lang="en-US" sz="2800" b="1" dirty="0" smtClean="0">
                <a:solidFill>
                  <a:srgbClr val="00B050"/>
                </a:solidFill>
                <a:latin typeface="Times New Roman" panose="02020603050405020304" pitchFamily="18" charset="0"/>
                <a:cs typeface="Times New Roman" panose="02020603050405020304" pitchFamily="18" charset="0"/>
              </a:rPr>
              <a:t>drama                    d) comic </a:t>
            </a:r>
            <a:r>
              <a:rPr lang="en-US" sz="2800" b="1" dirty="0">
                <a:solidFill>
                  <a:srgbClr val="00B050"/>
                </a:solidFill>
                <a:latin typeface="Times New Roman" panose="02020603050405020304" pitchFamily="18" charset="0"/>
                <a:cs typeface="Times New Roman" panose="02020603050405020304" pitchFamily="18" charset="0"/>
              </a:rPr>
              <a:t>drama</a:t>
            </a:r>
          </a:p>
        </p:txBody>
      </p:sp>
      <p:sp>
        <p:nvSpPr>
          <p:cNvPr id="9" name="Rectangle 8"/>
          <p:cNvSpPr/>
          <p:nvPr/>
        </p:nvSpPr>
        <p:spPr>
          <a:xfrm>
            <a:off x="304800" y="4800600"/>
            <a:ext cx="8323729"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Times New Roman" panose="02020603050405020304" pitchFamily="18" charset="0"/>
                <a:cs typeface="Times New Roman" panose="02020603050405020304" pitchFamily="18" charset="0"/>
              </a:rPr>
              <a:t>4</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He also wrote poems </a:t>
            </a:r>
            <a:r>
              <a:rPr lang="en-US" sz="2800" b="1" dirty="0" smtClean="0">
                <a:solidFill>
                  <a:schemeClr val="tx1"/>
                </a:solidFill>
                <a:latin typeface="Times New Roman" panose="02020603050405020304" pitchFamily="18" charset="0"/>
                <a:cs typeface="Times New Roman" panose="02020603050405020304" pitchFamily="18" charset="0"/>
              </a:rPr>
              <a:t>about __________ . </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419100" y="5105400"/>
            <a:ext cx="8077200" cy="1585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smtClean="0">
                <a:solidFill>
                  <a:srgbClr val="00B050"/>
                </a:solidFill>
                <a:latin typeface="Times New Roman" panose="02020603050405020304" pitchFamily="18" charset="0"/>
                <a:cs typeface="Times New Roman" panose="02020603050405020304" pitchFamily="18" charset="0"/>
              </a:rPr>
              <a:t>a) </a:t>
            </a:r>
            <a:r>
              <a:rPr lang="en-US" sz="2800" b="1" dirty="0">
                <a:solidFill>
                  <a:srgbClr val="00B050"/>
                </a:solidFill>
                <a:latin typeface="Times New Roman" panose="02020603050405020304" pitchFamily="18" charset="0"/>
                <a:cs typeface="Times New Roman" panose="02020603050405020304" pitchFamily="18" charset="0"/>
              </a:rPr>
              <a:t>the sorrows and </a:t>
            </a:r>
            <a:r>
              <a:rPr lang="en-US" sz="2800" b="1" dirty="0" smtClean="0">
                <a:solidFill>
                  <a:srgbClr val="00B050"/>
                </a:solidFill>
                <a:latin typeface="Times New Roman" panose="02020603050405020304" pitchFamily="18" charset="0"/>
                <a:cs typeface="Times New Roman" panose="02020603050405020304" pitchFamily="18" charset="0"/>
              </a:rPr>
              <a:t>joys </a:t>
            </a:r>
            <a:r>
              <a:rPr lang="en-US" sz="2800" b="1" dirty="0">
                <a:solidFill>
                  <a:srgbClr val="00B050"/>
                </a:solidFill>
                <a:latin typeface="Times New Roman" panose="02020603050405020304" pitchFamily="18" charset="0"/>
                <a:cs typeface="Times New Roman" panose="02020603050405020304" pitchFamily="18" charset="0"/>
              </a:rPr>
              <a:t>of love</a:t>
            </a:r>
            <a:r>
              <a:rPr lang="en-US" sz="2800" b="1" dirty="0" smtClean="0">
                <a:solidFill>
                  <a:srgbClr val="00B050"/>
                </a:solidFill>
                <a:latin typeface="Times New Roman" panose="02020603050405020304" pitchFamily="18" charset="0"/>
                <a:cs typeface="Times New Roman" panose="02020603050405020304" pitchFamily="18" charset="0"/>
              </a:rPr>
              <a:t>    </a:t>
            </a:r>
          </a:p>
          <a:p>
            <a:r>
              <a:rPr lang="en-US" sz="2800" b="1" dirty="0" smtClean="0">
                <a:solidFill>
                  <a:srgbClr val="00B050"/>
                </a:solidFill>
                <a:latin typeface="Times New Roman" panose="02020603050405020304" pitchFamily="18" charset="0"/>
                <a:cs typeface="Times New Roman" panose="02020603050405020304" pitchFamily="18" charset="0"/>
              </a:rPr>
              <a:t>b) </a:t>
            </a:r>
            <a:r>
              <a:rPr lang="en-US" sz="2800" b="1" dirty="0">
                <a:solidFill>
                  <a:srgbClr val="00B050"/>
                </a:solidFill>
                <a:latin typeface="Times New Roman" panose="02020603050405020304" pitchFamily="18" charset="0"/>
                <a:cs typeface="Times New Roman" panose="02020603050405020304" pitchFamily="18" charset="0"/>
              </a:rPr>
              <a:t>the sorrows and </a:t>
            </a:r>
            <a:r>
              <a:rPr lang="en-US" sz="2800" b="1" dirty="0" smtClean="0">
                <a:solidFill>
                  <a:srgbClr val="00B050"/>
                </a:solidFill>
                <a:latin typeface="Times New Roman" panose="02020603050405020304" pitchFamily="18" charset="0"/>
                <a:cs typeface="Times New Roman" panose="02020603050405020304" pitchFamily="18" charset="0"/>
              </a:rPr>
              <a:t>affluences </a:t>
            </a:r>
            <a:r>
              <a:rPr lang="en-US" sz="2800" b="1" dirty="0">
                <a:solidFill>
                  <a:srgbClr val="00B050"/>
                </a:solidFill>
                <a:latin typeface="Times New Roman" panose="02020603050405020304" pitchFamily="18" charset="0"/>
                <a:cs typeface="Times New Roman" panose="02020603050405020304" pitchFamily="18" charset="0"/>
              </a:rPr>
              <a:t>of love </a:t>
            </a:r>
            <a:endParaRPr lang="en-US" sz="2800" b="1" dirty="0" smtClean="0">
              <a:solidFill>
                <a:srgbClr val="00B050"/>
              </a:solidFill>
              <a:latin typeface="Times New Roman" panose="02020603050405020304" pitchFamily="18" charset="0"/>
              <a:cs typeface="Times New Roman" panose="02020603050405020304" pitchFamily="18" charset="0"/>
            </a:endParaRPr>
          </a:p>
          <a:p>
            <a:r>
              <a:rPr lang="en-US" sz="2800" b="1" dirty="0" smtClean="0">
                <a:solidFill>
                  <a:srgbClr val="00B050"/>
                </a:solidFill>
                <a:latin typeface="Times New Roman" panose="02020603050405020304" pitchFamily="18" charset="0"/>
                <a:cs typeface="Times New Roman" panose="02020603050405020304" pitchFamily="18" charset="0"/>
              </a:rPr>
              <a:t>c) </a:t>
            </a:r>
            <a:r>
              <a:rPr lang="en-US" sz="2800" b="1" dirty="0">
                <a:solidFill>
                  <a:srgbClr val="00B050"/>
                </a:solidFill>
                <a:latin typeface="Times New Roman" panose="02020603050405020304" pitchFamily="18" charset="0"/>
                <a:cs typeface="Times New Roman" panose="02020603050405020304" pitchFamily="18" charset="0"/>
              </a:rPr>
              <a:t>the sorrows and afflictions of </a:t>
            </a:r>
            <a:r>
              <a:rPr lang="en-US" sz="2800" b="1" dirty="0" smtClean="0">
                <a:solidFill>
                  <a:srgbClr val="00B050"/>
                </a:solidFill>
                <a:latin typeface="Times New Roman" panose="02020603050405020304" pitchFamily="18" charset="0"/>
                <a:cs typeface="Times New Roman" panose="02020603050405020304" pitchFamily="18" charset="0"/>
              </a:rPr>
              <a:t>love</a:t>
            </a:r>
            <a:endParaRPr lang="en-US" sz="2800" b="1" dirty="0">
              <a:solidFill>
                <a:srgbClr val="00B05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14580" y="76200"/>
            <a:ext cx="85344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Times New Roman" panose="02020603050405020304" pitchFamily="18" charset="0"/>
                <a:cs typeface="Times New Roman" panose="02020603050405020304" pitchFamily="18" charset="0"/>
              </a:rPr>
              <a:t>Listen to the audio about Michael Mahusudan Dutt and choose the best answer.</a:t>
            </a:r>
            <a:endParaRPr lang="en-US" sz="2800" b="1" dirty="0">
              <a:solidFill>
                <a:schemeClr val="tx1"/>
              </a:solidFill>
              <a:latin typeface="Times New Roman" panose="02020603050405020304" pitchFamily="18" charset="0"/>
              <a:cs typeface="Times New Roman" panose="02020603050405020304" pitchFamily="18" charset="0"/>
            </a:endParaRPr>
          </a:p>
        </p:txBody>
      </p:sp>
      <p:pic>
        <p:nvPicPr>
          <p:cNvPr id="20"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53000" y="609600"/>
            <a:ext cx="609600" cy="609600"/>
          </a:xfrm>
          <a:prstGeom prst="rect">
            <a:avLst/>
          </a:prstGeom>
          <a:ln>
            <a:solidFill>
              <a:schemeClr val="accent6">
                <a:lumMod val="75000"/>
              </a:schemeClr>
            </a:solidFill>
          </a:ln>
        </p:spPr>
      </p:pic>
      <mc:AlternateContent xmlns:mc="http://schemas.openxmlformats.org/markup-compatibility/2006" xmlns:a14="http://schemas.microsoft.com/office/drawing/2010/main">
        <mc:Choice Requires="a14">
          <p:sp>
            <p:nvSpPr>
              <p:cNvPr id="7" name="Rectangle 6"/>
              <p:cNvSpPr/>
              <p:nvPr/>
            </p:nvSpPr>
            <p:spPr>
              <a:xfrm>
                <a:off x="6791579" y="1620982"/>
                <a:ext cx="1066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chemeClr val="tx1"/>
                          </a:solidFill>
                          <a:latin typeface="Cambria Math"/>
                          <a:sym typeface="Wingdings 2"/>
                        </a:rPr>
                        <m:t></m:t>
                      </m:r>
                    </m:oMath>
                  </m:oMathPara>
                </a14:m>
                <a:endParaRPr lang="en-US" sz="600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6791579" y="1620982"/>
                <a:ext cx="1066800" cy="609600"/>
              </a:xfrm>
              <a:prstGeom prst="rect">
                <a:avLst/>
              </a:prstGeom>
              <a:blipFill rotWithShape="1">
                <a:blip r:embed="rId6"/>
                <a:stretch>
                  <a:fillRect t="-4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4343400" y="2590800"/>
                <a:ext cx="1066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chemeClr val="tx1"/>
                          </a:solidFill>
                          <a:latin typeface="Cambria Math"/>
                          <a:sym typeface="Wingdings 2"/>
                        </a:rPr>
                        <m:t></m:t>
                      </m:r>
                    </m:oMath>
                  </m:oMathPara>
                </a14:m>
                <a:endParaRPr lang="en-US" sz="6000" dirty="0">
                  <a:solidFill>
                    <a:schemeClr val="tx1"/>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4343400" y="2590800"/>
                <a:ext cx="1066800" cy="609600"/>
              </a:xfrm>
              <a:prstGeom prst="rect">
                <a:avLst/>
              </a:prstGeom>
              <a:blipFill rotWithShape="1">
                <a:blip r:embed="rId7"/>
                <a:stretch>
                  <a:fillRect t="-4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152400" y="3886200"/>
                <a:ext cx="1066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chemeClr val="tx1"/>
                          </a:solidFill>
                          <a:latin typeface="Cambria Math"/>
                          <a:sym typeface="Wingdings 2"/>
                        </a:rPr>
                        <m:t></m:t>
                      </m:r>
                    </m:oMath>
                  </m:oMathPara>
                </a14:m>
                <a:endParaRPr lang="en-US" sz="6000" dirty="0">
                  <a:solidFill>
                    <a:schemeClr val="tx1"/>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152400" y="3886200"/>
                <a:ext cx="1066800" cy="609600"/>
              </a:xfrm>
              <a:prstGeom prst="rect">
                <a:avLst/>
              </a:prstGeom>
              <a:blipFill rotWithShape="1">
                <a:blip r:embed="rId8"/>
                <a:stretch>
                  <a:fillRect t="-5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6927" y="6067888"/>
                <a:ext cx="1066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chemeClr val="tx1"/>
                          </a:solidFill>
                          <a:latin typeface="Cambria Math"/>
                          <a:sym typeface="Wingdings 2"/>
                        </a:rPr>
                        <m:t></m:t>
                      </m:r>
                    </m:oMath>
                  </m:oMathPara>
                </a14:m>
                <a:endParaRPr lang="en-US" sz="6000" dirty="0">
                  <a:solidFill>
                    <a:schemeClr val="tx1"/>
                  </a:solidFill>
                </a:endParaRPr>
              </a:p>
            </p:txBody>
          </p:sp>
        </mc:Choice>
        <mc:Fallback xmlns="">
          <p:sp>
            <p:nvSpPr>
              <p:cNvPr id="22" name="Rectangle 21"/>
              <p:cNvSpPr>
                <a:spLocks noRot="1" noChangeAspect="1" noMove="1" noResize="1" noEditPoints="1" noAdjustHandles="1" noChangeArrowheads="1" noChangeShapeType="1" noTextEdit="1"/>
              </p:cNvSpPr>
              <p:nvPr/>
            </p:nvSpPr>
            <p:spPr>
              <a:xfrm>
                <a:off x="6927" y="6067888"/>
                <a:ext cx="1066800" cy="609600"/>
              </a:xfrm>
              <a:prstGeom prst="rect">
                <a:avLst/>
              </a:prstGeom>
              <a:blipFill rotWithShape="1">
                <a:blip r:embed="rId9"/>
                <a:stretch>
                  <a:fillRect t="-4000"/>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1484776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0"/>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50488" fill="hold"/>
                                        <p:tgtEl>
                                          <p:spTgt spid="20"/>
                                        </p:tgtEl>
                                      </p:cBhvr>
                                    </p:cmd>
                                  </p:childTnLst>
                                </p:cTn>
                              </p:par>
                            </p:childTnLst>
                          </p:cTn>
                        </p:par>
                      </p:childTnLst>
                    </p:cTn>
                  </p:par>
                </p:childTnLst>
              </p:cTn>
              <p:nextCondLst>
                <p:cond evt="onClick" delay="0">
                  <p:tgtEl>
                    <p:spTgt spid="20"/>
                  </p:tgtEl>
                </p:cond>
              </p:nextCondLst>
            </p:seq>
            <p:audio>
              <p:cMediaNode vol="80000">
                <p:cTn id="28" fill="hold" display="0">
                  <p:stCondLst>
                    <p:cond delay="indefinite"/>
                  </p:stCondLst>
                  <p:endCondLst>
                    <p:cond evt="onStopAudio" delay="0">
                      <p:tgtEl>
                        <p:sldTgt/>
                      </p:tgtEl>
                    </p:cond>
                  </p:endCondLst>
                </p:cTn>
                <p:tgtEl>
                  <p:spTgt spid="20"/>
                </p:tgtEl>
              </p:cMediaNode>
            </p:audio>
          </p:childTnLst>
        </p:cTn>
      </p:par>
    </p:tnLst>
    <p:bldLst>
      <p:bldP spid="7" grpId="0"/>
      <p:bldP spid="19"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876" y="95675"/>
            <a:ext cx="1941557" cy="769441"/>
          </a:xfrm>
          <a:prstGeom prst="rect">
            <a:avLst/>
          </a:prstGeom>
          <a:noFill/>
        </p:spPr>
        <p:txBody>
          <a:bodyPr wrap="none" lIns="91440" tIns="45720" rIns="91440" bIns="45720">
            <a:spAutoFit/>
          </a:bodyPr>
          <a:lstStyle/>
          <a:p>
            <a:pPr algn="ctr"/>
            <a:r>
              <a:rPr lang="en-US" sz="4400" b="1" dirty="0" smtClean="0">
                <a:ln w="1905"/>
                <a:effectLst>
                  <a:innerShdw blurRad="69850" dist="43180" dir="5400000">
                    <a:srgbClr val="000000">
                      <a:alpha val="65000"/>
                    </a:srgbClr>
                  </a:innerShdw>
                </a:effectLst>
                <a:latin typeface="Arial" pitchFamily="34" charset="0"/>
                <a:cs typeface="Arial" pitchFamily="34" charset="0"/>
              </a:rPr>
              <a:t>Aspire</a:t>
            </a:r>
            <a:endParaRPr lang="en-US" sz="4400" b="1" cap="none" spc="0" dirty="0">
              <a:ln w="1905"/>
              <a:effectLst>
                <a:innerShdw blurRad="69850" dist="43180" dir="5400000">
                  <a:srgbClr val="000000">
                    <a:alpha val="65000"/>
                  </a:srgbClr>
                </a:innerShdw>
              </a:effectLst>
              <a:latin typeface="Arial" pitchFamily="34" charset="0"/>
              <a:cs typeface="Arial" pitchFamily="34" charset="0"/>
            </a:endParaRPr>
          </a:p>
        </p:txBody>
      </p:sp>
      <p:sp>
        <p:nvSpPr>
          <p:cNvPr id="3" name="TextBox 2"/>
          <p:cNvSpPr txBox="1"/>
          <p:nvPr/>
        </p:nvSpPr>
        <p:spPr>
          <a:xfrm>
            <a:off x="2743199" y="5486400"/>
            <a:ext cx="4802603" cy="1077218"/>
          </a:xfrm>
          <a:prstGeom prst="rect">
            <a:avLst/>
          </a:prstGeom>
          <a:solidFill>
            <a:schemeClr val="accent3">
              <a:lumMod val="20000"/>
              <a:lumOff val="80000"/>
            </a:schemeClr>
          </a:solidFill>
          <a:ln>
            <a:solidFill>
              <a:schemeClr val="tx1"/>
            </a:solidFill>
          </a:ln>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She </a:t>
            </a:r>
            <a:r>
              <a:rPr lang="en-US" sz="3200" b="1" dirty="0" smtClean="0">
                <a:solidFill>
                  <a:srgbClr val="C00000"/>
                </a:solidFill>
                <a:latin typeface="Times New Roman" panose="02020603050405020304" pitchFamily="18" charset="0"/>
                <a:cs typeface="Times New Roman" panose="02020603050405020304" pitchFamily="18" charset="0"/>
              </a:rPr>
              <a:t>aspired</a:t>
            </a:r>
            <a:r>
              <a:rPr lang="en-US" sz="3200" b="1" dirty="0" smtClean="0">
                <a:latin typeface="Times New Roman" panose="02020603050405020304" pitchFamily="18" charset="0"/>
                <a:cs typeface="Times New Roman" panose="02020603050405020304" pitchFamily="18" charset="0"/>
              </a:rPr>
              <a:t> to be a great artist in future.</a:t>
            </a:r>
            <a:endParaRPr lang="en-US" sz="32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832007" y="675382"/>
            <a:ext cx="4713796" cy="954107"/>
          </a:xfrm>
          <a:prstGeom prst="rect">
            <a:avLst/>
          </a:prstGeom>
          <a:solidFill>
            <a:schemeClr val="accent3">
              <a:lumMod val="20000"/>
              <a:lumOff val="80000"/>
            </a:schemeClr>
          </a:solidFill>
          <a:ln>
            <a:solidFill>
              <a:schemeClr val="tx1"/>
            </a:solidFill>
          </a:ln>
        </p:spPr>
        <p:txBody>
          <a:bodyPr wrap="square" rtlCol="0">
            <a:spAutoFit/>
          </a:bodyPr>
          <a:lstStyle/>
          <a:p>
            <a:r>
              <a:rPr lang="en-US" sz="2800" b="1" dirty="0">
                <a:latin typeface="Times New Roman" panose="02020603050405020304" pitchFamily="18" charset="0"/>
                <a:cs typeface="Times New Roman" panose="02020603050405020304" pitchFamily="18" charset="0"/>
              </a:rPr>
              <a:t>hope </a:t>
            </a:r>
            <a:r>
              <a:rPr lang="en-US" sz="2800" b="1" dirty="0" smtClean="0">
                <a:latin typeface="Times New Roman" panose="02020603050405020304" pitchFamily="18" charset="0"/>
                <a:cs typeface="Times New Roman" panose="02020603050405020304" pitchFamily="18" charset="0"/>
              </a:rPr>
              <a:t>for/dream of/long for/wish for/desire/want</a:t>
            </a:r>
            <a:endParaRPr lang="en-US" sz="28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2007" y="1798653"/>
            <a:ext cx="4713796" cy="3535347"/>
          </a:xfrm>
          <a:prstGeom prst="rect">
            <a:avLst/>
          </a:prstGeom>
          <a:ln>
            <a:solidFill>
              <a:schemeClr val="tx1"/>
            </a:solidFill>
          </a:ln>
        </p:spPr>
      </p:pic>
      <p:sp>
        <p:nvSpPr>
          <p:cNvPr id="6" name="Pentagon 5"/>
          <p:cNvSpPr/>
          <p:nvPr/>
        </p:nvSpPr>
        <p:spPr>
          <a:xfrm>
            <a:off x="838200" y="927136"/>
            <a:ext cx="1588650" cy="578824"/>
          </a:xfrm>
          <a:prstGeom prst="homePlat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Meaning</a:t>
            </a:r>
          </a:p>
        </p:txBody>
      </p:sp>
    </p:spTree>
    <p:extLst>
      <p:ext uri="{BB962C8B-B14F-4D97-AF65-F5344CB8AC3E}">
        <p14:creationId xmlns:p14="http://schemas.microsoft.com/office/powerpoint/2010/main" val="183656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4125</TotalTime>
  <Words>807</Words>
  <Application>Microsoft Office PowerPoint</Application>
  <PresentationFormat>On-screen Show (4:3)</PresentationFormat>
  <Paragraphs>115</Paragraphs>
  <Slides>22</Slides>
  <Notes>8</Notes>
  <HiddenSlides>1</HiddenSlides>
  <MMClips>2</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Doel</cp:lastModifiedBy>
  <cp:revision>528</cp:revision>
  <dcterms:created xsi:type="dcterms:W3CDTF">2006-08-16T00:00:00Z</dcterms:created>
  <dcterms:modified xsi:type="dcterms:W3CDTF">2015-06-24T07:51:49Z</dcterms:modified>
</cp:coreProperties>
</file>